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sldIdLst>
    <p:sldId id="256" r:id="rId2"/>
    <p:sldId id="271" r:id="rId3"/>
    <p:sldId id="272" r:id="rId4"/>
    <p:sldId id="273" r:id="rId5"/>
    <p:sldId id="274" r:id="rId6"/>
    <p:sldId id="275" r:id="rId7"/>
    <p:sldId id="269" r:id="rId8"/>
    <p:sldId id="264" r:id="rId9"/>
    <p:sldId id="265" r:id="rId10"/>
    <p:sldId id="266" r:id="rId11"/>
    <p:sldId id="267" r:id="rId12"/>
    <p:sldId id="268" r:id="rId13"/>
    <p:sldId id="276" r:id="rId14"/>
    <p:sldId id="277" r:id="rId15"/>
    <p:sldId id="270" r:id="rId16"/>
    <p:sldId id="262" r:id="rId17"/>
    <p:sldId id="263" r:id="rId18"/>
    <p:sldId id="257" r:id="rId19"/>
    <p:sldId id="258" r:id="rId20"/>
    <p:sldId id="259" r:id="rId21"/>
    <p:sldId id="260" r:id="rId22"/>
    <p:sldId id="26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13"/>
    <p:restoredTop sz="96197"/>
  </p:normalViewPr>
  <p:slideViewPr>
    <p:cSldViewPr snapToGrid="0" snapToObjects="1" showGuides="1">
      <p:cViewPr varScale="1">
        <p:scale>
          <a:sx n="105" d="100"/>
          <a:sy n="105" d="100"/>
        </p:scale>
        <p:origin x="-176" y="592"/>
      </p:cViewPr>
      <p:guideLst>
        <p:guide orient="horz" pos="2160"/>
        <p:guide pos="384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6133B6-DB22-694C-A24E-D7C3C5AB07CC}" type="datetimeFigureOut">
              <a:rPr kumimoji="1" lang="ja-JP" altLang="en-US" smtClean="0"/>
              <a:t>2025/2/24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C6487-A004-6449-B3DA-0600346764F3}" type="slidenum">
              <a:rPr kumimoji="1" lang="ja-JP" altLang="en-US" smtClean="0"/>
              <a:t>‹#›</a:t>
            </a:fld>
            <a:endParaRPr kumimoji="1" lang="ja-JP" altLang="en-US"/>
          </a:p>
        </p:txBody>
      </p:sp>
    </p:spTree>
    <p:extLst>
      <p:ext uri="{BB962C8B-B14F-4D97-AF65-F5344CB8AC3E}">
        <p14:creationId xmlns:p14="http://schemas.microsoft.com/office/powerpoint/2010/main" val="36854661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5C6487-A004-6449-B3DA-0600346764F3}" type="slidenum">
              <a:rPr kumimoji="1" lang="ja-JP" altLang="en-US" smtClean="0"/>
              <a:t>9</a:t>
            </a:fld>
            <a:endParaRPr kumimoji="1" lang="ja-JP" altLang="en-US"/>
          </a:p>
        </p:txBody>
      </p:sp>
    </p:spTree>
    <p:extLst>
      <p:ext uri="{BB962C8B-B14F-4D97-AF65-F5344CB8AC3E}">
        <p14:creationId xmlns:p14="http://schemas.microsoft.com/office/powerpoint/2010/main" val="3030449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5C6487-A004-6449-B3DA-0600346764F3}" type="slidenum">
              <a:rPr kumimoji="1" lang="ja-JP" altLang="en-US" smtClean="0"/>
              <a:t>10</a:t>
            </a:fld>
            <a:endParaRPr kumimoji="1" lang="ja-JP" altLang="en-US"/>
          </a:p>
        </p:txBody>
      </p:sp>
    </p:spTree>
    <p:extLst>
      <p:ext uri="{BB962C8B-B14F-4D97-AF65-F5344CB8AC3E}">
        <p14:creationId xmlns:p14="http://schemas.microsoft.com/office/powerpoint/2010/main" val="2788786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5C6487-A004-6449-B3DA-0600346764F3}" type="slidenum">
              <a:rPr kumimoji="1" lang="ja-JP" altLang="en-US" smtClean="0"/>
              <a:t>11</a:t>
            </a:fld>
            <a:endParaRPr kumimoji="1" lang="ja-JP" altLang="en-US"/>
          </a:p>
        </p:txBody>
      </p:sp>
    </p:spTree>
    <p:extLst>
      <p:ext uri="{BB962C8B-B14F-4D97-AF65-F5344CB8AC3E}">
        <p14:creationId xmlns:p14="http://schemas.microsoft.com/office/powerpoint/2010/main" val="3212603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5C6487-A004-6449-B3DA-0600346764F3}" type="slidenum">
              <a:rPr kumimoji="1" lang="ja-JP" altLang="en-US" smtClean="0"/>
              <a:t>12</a:t>
            </a:fld>
            <a:endParaRPr kumimoji="1" lang="ja-JP" altLang="en-US"/>
          </a:p>
        </p:txBody>
      </p:sp>
    </p:spTree>
    <p:extLst>
      <p:ext uri="{BB962C8B-B14F-4D97-AF65-F5344CB8AC3E}">
        <p14:creationId xmlns:p14="http://schemas.microsoft.com/office/powerpoint/2010/main" val="3110629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49235"/>
            <a:ext cx="9144000" cy="960727"/>
          </a:xfrm>
        </p:spPr>
        <p:txBody>
          <a:bodyPr anchor="b">
            <a:normAutofit/>
          </a:bodyPr>
          <a:lstStyle>
            <a:lvl1pPr algn="ctr">
              <a:defRPr sz="4800">
                <a:solidFill>
                  <a:schemeClr val="bg1"/>
                </a:solidFill>
                <a:latin typeface="Meiryo UI" panose="020B0604030504040204" pitchFamily="34" charset="-128"/>
                <a:ea typeface="Meiryo UI" panose="020B0604030504040204"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365125"/>
          </a:xfrm>
        </p:spPr>
        <p:txBody>
          <a:bodyPr/>
          <a:lstStyle>
            <a:lvl1pPr marL="0" indent="0" algn="ctr">
              <a:buNone/>
              <a:defRPr sz="2400">
                <a:solidFill>
                  <a:schemeClr val="bg1"/>
                </a:solidFill>
                <a:latin typeface="Meiryo UI" panose="020B0604030504040204" pitchFamily="34" charset="-128"/>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bg1"/>
                </a:solidFill>
                <a:latin typeface="Meiryo UI" panose="020B0604030504040204" pitchFamily="34" charset="-128"/>
                <a:ea typeface="Meiryo UI" panose="020B0604030504040204" pitchFamily="34" charset="-128"/>
              </a:defRPr>
            </a:lvl1pPr>
          </a:lstStyle>
          <a:p>
            <a:fld id="{091572BC-A577-C347-9315-382FF84F31D5}" type="datetimeFigureOut">
              <a:rPr kumimoji="1" lang="ja-JP" altLang="en-US" smtClean="0"/>
              <a:pPr/>
              <a:t>2025/2/24</a:t>
            </a:fld>
            <a:endParaRPr kumimoji="1" lang="ja-JP" altLang="en-US"/>
          </a:p>
        </p:txBody>
      </p:sp>
      <p:sp>
        <p:nvSpPr>
          <p:cNvPr id="5" name="Footer Placeholder 4"/>
          <p:cNvSpPr>
            <a:spLocks noGrp="1"/>
          </p:cNvSpPr>
          <p:nvPr>
            <p:ph type="ftr" sz="quarter" idx="11"/>
          </p:nvPr>
        </p:nvSpPr>
        <p:spPr/>
        <p:txBody>
          <a:bodyPr/>
          <a:lstStyle>
            <a:lvl1pPr>
              <a:defRPr>
                <a:solidFill>
                  <a:schemeClr val="bg1"/>
                </a:solidFill>
                <a:latin typeface="Meiryo UI" panose="020B0604030504040204" pitchFamily="34" charset="-128"/>
                <a:ea typeface="Meiryo UI" panose="020B0604030504040204" pitchFamily="34" charset="-128"/>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bg1"/>
                </a:solidFill>
                <a:latin typeface="Meiryo UI" panose="020B0604030504040204" pitchFamily="34" charset="-128"/>
                <a:ea typeface="Meiryo UI" panose="020B0604030504040204" pitchFamily="34" charset="-128"/>
              </a:defRPr>
            </a:lvl1pPr>
          </a:lstStyle>
          <a:p>
            <a:fld id="{25FA7B9A-9D35-6B41-A821-9F48E182C941}" type="slidenum">
              <a:rPr kumimoji="1" lang="ja-JP" altLang="en-US" smtClean="0"/>
              <a:pPr/>
              <a:t>‹#›</a:t>
            </a:fld>
            <a:endParaRPr kumimoji="1" lang="ja-JP" altLang="en-US"/>
          </a:p>
        </p:txBody>
      </p:sp>
    </p:spTree>
    <p:extLst>
      <p:ext uri="{BB962C8B-B14F-4D97-AF65-F5344CB8AC3E}">
        <p14:creationId xmlns:p14="http://schemas.microsoft.com/office/powerpoint/2010/main" val="381422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91572BC-A577-C347-9315-382FF84F31D5}" type="datetimeFigureOut">
              <a:rPr kumimoji="1" lang="ja-JP" altLang="en-US" smtClean="0"/>
              <a:t>2025/2/24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5FA7B9A-9D35-6B41-A821-9F48E182C941}" type="slidenum">
              <a:rPr kumimoji="1" lang="ja-JP" altLang="en-US" smtClean="0"/>
              <a:t>‹#›</a:t>
            </a:fld>
            <a:endParaRPr kumimoji="1" lang="ja-JP" altLang="en-US"/>
          </a:p>
        </p:txBody>
      </p:sp>
    </p:spTree>
    <p:extLst>
      <p:ext uri="{BB962C8B-B14F-4D97-AF65-F5344CB8AC3E}">
        <p14:creationId xmlns:p14="http://schemas.microsoft.com/office/powerpoint/2010/main" val="1527988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91572BC-A577-C347-9315-382FF84F31D5}" type="datetimeFigureOut">
              <a:rPr kumimoji="1" lang="ja-JP" altLang="en-US" smtClean="0"/>
              <a:t>2025/2/24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5FA7B9A-9D35-6B41-A821-9F48E182C941}" type="slidenum">
              <a:rPr kumimoji="1" lang="ja-JP" altLang="en-US" smtClean="0"/>
              <a:t>‹#›</a:t>
            </a:fld>
            <a:endParaRPr kumimoji="1" lang="ja-JP" altLang="en-US"/>
          </a:p>
        </p:txBody>
      </p:sp>
    </p:spTree>
    <p:extLst>
      <p:ext uri="{BB962C8B-B14F-4D97-AF65-F5344CB8AC3E}">
        <p14:creationId xmlns:p14="http://schemas.microsoft.com/office/powerpoint/2010/main" val="560915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8548"/>
          </a:xfrm>
        </p:spPr>
        <p:txBody>
          <a:bodyPr>
            <a:normAutofit/>
          </a:bodyPr>
          <a:lstStyle>
            <a:lvl1pPr>
              <a:defRPr sz="3200">
                <a:latin typeface="Meiryo UI" panose="020B0604030504040204" pitchFamily="34" charset="-128"/>
                <a:ea typeface="Meiryo UI" panose="020B0604030504040204" pitchFamily="34" charset="-128"/>
              </a:defRPr>
            </a:lvl1pPr>
          </a:lstStyle>
          <a:p>
            <a:r>
              <a:rPr lang="ja-JP" altLang="en-US"/>
              <a:t>マスター タイトルの書式設定</a:t>
            </a:r>
            <a:endParaRPr lang="en-US" dirty="0"/>
          </a:p>
        </p:txBody>
      </p:sp>
      <p:sp>
        <p:nvSpPr>
          <p:cNvPr id="3" name="Content Placeholder 2"/>
          <p:cNvSpPr>
            <a:spLocks noGrp="1"/>
          </p:cNvSpPr>
          <p:nvPr>
            <p:ph idx="1" hasCustomPrompt="1"/>
          </p:nvPr>
        </p:nvSpPr>
        <p:spPr>
          <a:xfrm>
            <a:off x="838200" y="1141631"/>
            <a:ext cx="10515600" cy="4898807"/>
          </a:xfrm>
        </p:spPr>
        <p:txBody>
          <a:bodyPr/>
          <a:lstStyle>
            <a:lvl1pPr marL="228600" indent="-228600">
              <a:buSzPct val="80000"/>
              <a:buFont typeface="Wingdings" pitchFamily="2" charset="2"/>
              <a:buChar char="n"/>
              <a:defRPr>
                <a:latin typeface="Meiryo UI" panose="020B0604030504040204" pitchFamily="34" charset="-128"/>
                <a:ea typeface="Meiryo UI" panose="020B0604030504040204" pitchFamily="34" charset="-128"/>
              </a:defRPr>
            </a:lvl1pPr>
            <a:lvl2pPr marL="685800" indent="-228600">
              <a:buFont typeface="システムフォント（レギュラー）"/>
              <a:buChar char="-"/>
              <a:defRPr>
                <a:latin typeface="Meiryo UI" panose="020B0604030504040204" pitchFamily="34" charset="-128"/>
                <a:ea typeface="Meiryo UI" panose="020B0604030504040204" pitchFamily="34" charset="-128"/>
              </a:defRPr>
            </a:lvl2pPr>
            <a:lvl3pPr>
              <a:defRPr>
                <a:latin typeface="Meiryo UI" panose="020B0604030504040204" pitchFamily="34" charset="-128"/>
                <a:ea typeface="Meiryo UI" panose="020B0604030504040204" pitchFamily="34" charset="-128"/>
              </a:defRPr>
            </a:lvl3pPr>
            <a:lvl4pPr marL="1600200" indent="-228600">
              <a:buFont typeface="Wingdings" pitchFamily="2" charset="2"/>
              <a:buChar char="Ø"/>
              <a:defRPr>
                <a:latin typeface="Meiryo UI" panose="020B0604030504040204" pitchFamily="34" charset="-128"/>
                <a:ea typeface="Meiryo UI" panose="020B0604030504040204" pitchFamily="34" charset="-128"/>
              </a:defRPr>
            </a:lvl4pPr>
            <a:lvl5pPr marL="2057400" indent="-228600">
              <a:buFont typeface="Wingdings" pitchFamily="2" charset="2"/>
              <a:buChar char="ü"/>
              <a:defRPr>
                <a:latin typeface="Meiryo UI" panose="020B0604030504040204" pitchFamily="34" charset="-128"/>
                <a:ea typeface="Meiryo UI" panose="020B0604030504040204" pitchFamily="34" charset="-128"/>
              </a:defRPr>
            </a:lvl5pPr>
          </a:lstStyle>
          <a:p>
            <a:pPr lvl="0"/>
            <a:r>
              <a:rPr lang="en-US" altLang="ja-JP" dirty="0"/>
              <a:t> </a:t>
            </a:r>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8" name="正方形/長方形 7">
            <a:extLst>
              <a:ext uri="{FF2B5EF4-FFF2-40B4-BE49-F238E27FC236}">
                <a16:creationId xmlns:a16="http://schemas.microsoft.com/office/drawing/2014/main" id="{40849BB1-38E8-0646-B8CE-B017BEB24D46}"/>
              </a:ext>
            </a:extLst>
          </p:cNvPr>
          <p:cNvSpPr/>
          <p:nvPr userDrawn="1"/>
        </p:nvSpPr>
        <p:spPr>
          <a:xfrm>
            <a:off x="-20198" y="6198393"/>
            <a:ext cx="12232395" cy="681037"/>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9" name="Date Placeholder 3">
            <a:extLst>
              <a:ext uri="{FF2B5EF4-FFF2-40B4-BE49-F238E27FC236}">
                <a16:creationId xmlns:a16="http://schemas.microsoft.com/office/drawing/2014/main" id="{5AE60743-6666-4E49-9DBA-9EB3DBC6F0C0}"/>
              </a:ext>
            </a:extLst>
          </p:cNvPr>
          <p:cNvSpPr>
            <a:spLocks noGrp="1"/>
          </p:cNvSpPr>
          <p:nvPr>
            <p:ph type="dt" sz="half" idx="10"/>
          </p:nvPr>
        </p:nvSpPr>
        <p:spPr>
          <a:xfrm>
            <a:off x="838200" y="6356350"/>
            <a:ext cx="2743200" cy="365125"/>
          </a:xfrm>
        </p:spPr>
        <p:txBody>
          <a:bodyPr/>
          <a:lstStyle>
            <a:lvl1pPr>
              <a:defRPr>
                <a:solidFill>
                  <a:schemeClr val="bg1"/>
                </a:solidFill>
                <a:latin typeface="Meiryo UI" panose="020B0604030504040204" pitchFamily="34" charset="-128"/>
                <a:ea typeface="Meiryo UI" panose="020B0604030504040204" pitchFamily="34" charset="-128"/>
              </a:defRPr>
            </a:lvl1pPr>
          </a:lstStyle>
          <a:p>
            <a:fld id="{091572BC-A577-C347-9315-382FF84F31D5}" type="datetimeFigureOut">
              <a:rPr kumimoji="1" lang="ja-JP" altLang="en-US" smtClean="0"/>
              <a:pPr/>
              <a:t>2025/2/24</a:t>
            </a:fld>
            <a:endParaRPr kumimoji="1" lang="ja-JP" altLang="en-US"/>
          </a:p>
        </p:txBody>
      </p:sp>
      <p:sp>
        <p:nvSpPr>
          <p:cNvPr id="10" name="Footer Placeholder 4">
            <a:extLst>
              <a:ext uri="{FF2B5EF4-FFF2-40B4-BE49-F238E27FC236}">
                <a16:creationId xmlns:a16="http://schemas.microsoft.com/office/drawing/2014/main" id="{5C850D06-5D0C-3543-B751-0E3B10A318EE}"/>
              </a:ext>
            </a:extLst>
          </p:cNvPr>
          <p:cNvSpPr>
            <a:spLocks noGrp="1"/>
          </p:cNvSpPr>
          <p:nvPr>
            <p:ph type="ftr" sz="quarter" idx="11"/>
          </p:nvPr>
        </p:nvSpPr>
        <p:spPr>
          <a:xfrm>
            <a:off x="4038600" y="6356350"/>
            <a:ext cx="4114800" cy="365125"/>
          </a:xfrm>
        </p:spPr>
        <p:txBody>
          <a:bodyPr/>
          <a:lstStyle>
            <a:lvl1pPr>
              <a:defRPr>
                <a:solidFill>
                  <a:schemeClr val="bg1"/>
                </a:solidFill>
                <a:latin typeface="Meiryo UI" panose="020B0604030504040204" pitchFamily="34" charset="-128"/>
                <a:ea typeface="Meiryo UI" panose="020B0604030504040204" pitchFamily="34" charset="-128"/>
              </a:defRPr>
            </a:lvl1pPr>
          </a:lstStyle>
          <a:p>
            <a:endParaRPr kumimoji="1" lang="ja-JP" altLang="en-US"/>
          </a:p>
        </p:txBody>
      </p:sp>
      <p:sp>
        <p:nvSpPr>
          <p:cNvPr id="11" name="Slide Number Placeholder 5">
            <a:extLst>
              <a:ext uri="{FF2B5EF4-FFF2-40B4-BE49-F238E27FC236}">
                <a16:creationId xmlns:a16="http://schemas.microsoft.com/office/drawing/2014/main" id="{F134164A-81DF-4F49-B058-0767EA11B4D4}"/>
              </a:ext>
            </a:extLst>
          </p:cNvPr>
          <p:cNvSpPr>
            <a:spLocks noGrp="1"/>
          </p:cNvSpPr>
          <p:nvPr>
            <p:ph type="sldNum" sz="quarter" idx="12"/>
          </p:nvPr>
        </p:nvSpPr>
        <p:spPr>
          <a:xfrm>
            <a:off x="8610600" y="6356350"/>
            <a:ext cx="2743200" cy="365125"/>
          </a:xfrm>
        </p:spPr>
        <p:txBody>
          <a:bodyPr/>
          <a:lstStyle>
            <a:lvl1pPr>
              <a:defRPr>
                <a:solidFill>
                  <a:schemeClr val="bg1"/>
                </a:solidFill>
                <a:latin typeface="Meiryo UI" panose="020B0604030504040204" pitchFamily="34" charset="-128"/>
                <a:ea typeface="Meiryo UI" panose="020B0604030504040204" pitchFamily="34" charset="-128"/>
              </a:defRPr>
            </a:lvl1pPr>
          </a:lstStyle>
          <a:p>
            <a:fld id="{25FA7B9A-9D35-6B41-A821-9F48E182C941}" type="slidenum">
              <a:rPr kumimoji="1" lang="ja-JP" altLang="en-US" smtClean="0"/>
              <a:pPr/>
              <a:t>‹#›</a:t>
            </a:fld>
            <a:endParaRPr kumimoji="1" lang="ja-JP" altLang="en-US"/>
          </a:p>
        </p:txBody>
      </p:sp>
    </p:spTree>
    <p:extLst>
      <p:ext uri="{BB962C8B-B14F-4D97-AF65-F5344CB8AC3E}">
        <p14:creationId xmlns:p14="http://schemas.microsoft.com/office/powerpoint/2010/main" val="2251575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91572BC-A577-C347-9315-382FF84F31D5}" type="datetimeFigureOut">
              <a:rPr kumimoji="1" lang="ja-JP" altLang="en-US" smtClean="0"/>
              <a:t>2025/2/24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5FA7B9A-9D35-6B41-A821-9F48E182C941}" type="slidenum">
              <a:rPr kumimoji="1" lang="ja-JP" altLang="en-US" smtClean="0"/>
              <a:t>‹#›</a:t>
            </a:fld>
            <a:endParaRPr kumimoji="1" lang="ja-JP" altLang="en-US"/>
          </a:p>
        </p:txBody>
      </p:sp>
    </p:spTree>
    <p:extLst>
      <p:ext uri="{BB962C8B-B14F-4D97-AF65-F5344CB8AC3E}">
        <p14:creationId xmlns:p14="http://schemas.microsoft.com/office/powerpoint/2010/main" val="3209247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91572BC-A577-C347-9315-382FF84F31D5}" type="datetimeFigureOut">
              <a:rPr kumimoji="1" lang="ja-JP" altLang="en-US" smtClean="0"/>
              <a:t>2025/2/24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5FA7B9A-9D35-6B41-A821-9F48E182C941}" type="slidenum">
              <a:rPr kumimoji="1" lang="ja-JP" altLang="en-US" smtClean="0"/>
              <a:t>‹#›</a:t>
            </a:fld>
            <a:endParaRPr kumimoji="1" lang="ja-JP" altLang="en-US"/>
          </a:p>
        </p:txBody>
      </p:sp>
    </p:spTree>
    <p:extLst>
      <p:ext uri="{BB962C8B-B14F-4D97-AF65-F5344CB8AC3E}">
        <p14:creationId xmlns:p14="http://schemas.microsoft.com/office/powerpoint/2010/main" val="4092696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91572BC-A577-C347-9315-382FF84F31D5}" type="datetimeFigureOut">
              <a:rPr kumimoji="1" lang="ja-JP" altLang="en-US" smtClean="0"/>
              <a:t>2025/2/24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5FA7B9A-9D35-6B41-A821-9F48E182C941}" type="slidenum">
              <a:rPr kumimoji="1" lang="ja-JP" altLang="en-US" smtClean="0"/>
              <a:t>‹#›</a:t>
            </a:fld>
            <a:endParaRPr kumimoji="1" lang="ja-JP" altLang="en-US"/>
          </a:p>
        </p:txBody>
      </p:sp>
    </p:spTree>
    <p:extLst>
      <p:ext uri="{BB962C8B-B14F-4D97-AF65-F5344CB8AC3E}">
        <p14:creationId xmlns:p14="http://schemas.microsoft.com/office/powerpoint/2010/main" val="3371239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91572BC-A577-C347-9315-382FF84F31D5}" type="datetimeFigureOut">
              <a:rPr kumimoji="1" lang="ja-JP" altLang="en-US" smtClean="0"/>
              <a:t>2025/2/24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5FA7B9A-9D35-6B41-A821-9F48E182C941}" type="slidenum">
              <a:rPr kumimoji="1" lang="ja-JP" altLang="en-US" smtClean="0"/>
              <a:t>‹#›</a:t>
            </a:fld>
            <a:endParaRPr kumimoji="1" lang="ja-JP" altLang="en-US"/>
          </a:p>
        </p:txBody>
      </p:sp>
    </p:spTree>
    <p:extLst>
      <p:ext uri="{BB962C8B-B14F-4D97-AF65-F5344CB8AC3E}">
        <p14:creationId xmlns:p14="http://schemas.microsoft.com/office/powerpoint/2010/main" val="3164209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1572BC-A577-C347-9315-382FF84F31D5}" type="datetimeFigureOut">
              <a:rPr kumimoji="1" lang="ja-JP" altLang="en-US" smtClean="0"/>
              <a:t>2025/2/24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5FA7B9A-9D35-6B41-A821-9F48E182C941}" type="slidenum">
              <a:rPr kumimoji="1" lang="ja-JP" altLang="en-US" smtClean="0"/>
              <a:t>‹#›</a:t>
            </a:fld>
            <a:endParaRPr kumimoji="1" lang="ja-JP" altLang="en-US"/>
          </a:p>
        </p:txBody>
      </p:sp>
    </p:spTree>
    <p:extLst>
      <p:ext uri="{BB962C8B-B14F-4D97-AF65-F5344CB8AC3E}">
        <p14:creationId xmlns:p14="http://schemas.microsoft.com/office/powerpoint/2010/main" val="374020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91572BC-A577-C347-9315-382FF84F31D5}" type="datetimeFigureOut">
              <a:rPr kumimoji="1" lang="ja-JP" altLang="en-US" smtClean="0"/>
              <a:t>2025/2/24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5FA7B9A-9D35-6B41-A821-9F48E182C941}" type="slidenum">
              <a:rPr kumimoji="1" lang="ja-JP" altLang="en-US" smtClean="0"/>
              <a:t>‹#›</a:t>
            </a:fld>
            <a:endParaRPr kumimoji="1" lang="ja-JP" altLang="en-US"/>
          </a:p>
        </p:txBody>
      </p:sp>
    </p:spTree>
    <p:extLst>
      <p:ext uri="{BB962C8B-B14F-4D97-AF65-F5344CB8AC3E}">
        <p14:creationId xmlns:p14="http://schemas.microsoft.com/office/powerpoint/2010/main" val="375760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91572BC-A577-C347-9315-382FF84F31D5}" type="datetimeFigureOut">
              <a:rPr kumimoji="1" lang="ja-JP" altLang="en-US" smtClean="0"/>
              <a:t>2025/2/24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5FA7B9A-9D35-6B41-A821-9F48E182C941}" type="slidenum">
              <a:rPr kumimoji="1" lang="ja-JP" altLang="en-US" smtClean="0"/>
              <a:t>‹#›</a:t>
            </a:fld>
            <a:endParaRPr kumimoji="1" lang="ja-JP" altLang="en-US"/>
          </a:p>
        </p:txBody>
      </p:sp>
    </p:spTree>
    <p:extLst>
      <p:ext uri="{BB962C8B-B14F-4D97-AF65-F5344CB8AC3E}">
        <p14:creationId xmlns:p14="http://schemas.microsoft.com/office/powerpoint/2010/main" val="186232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1572BC-A577-C347-9315-382FF84F31D5}" type="datetimeFigureOut">
              <a:rPr kumimoji="1" lang="ja-JP" altLang="en-US" smtClean="0"/>
              <a:t>2025/2/24</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A7B9A-9D35-6B41-A821-9F48E182C941}" type="slidenum">
              <a:rPr kumimoji="1" lang="ja-JP" altLang="en-US" smtClean="0"/>
              <a:t>‹#›</a:t>
            </a:fld>
            <a:endParaRPr kumimoji="1" lang="ja-JP" altLang="en-US"/>
          </a:p>
        </p:txBody>
      </p:sp>
    </p:spTree>
    <p:extLst>
      <p:ext uri="{BB962C8B-B14F-4D97-AF65-F5344CB8AC3E}">
        <p14:creationId xmlns:p14="http://schemas.microsoft.com/office/powerpoint/2010/main" val="26751737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hyperlink" Target="https://qiita.com/yyqqzz/items/d0245a81824b11a2d2e5"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48CA49-D560-724B-B84E-4A1FDCC35E62}"/>
              </a:ext>
            </a:extLst>
          </p:cNvPr>
          <p:cNvSpPr>
            <a:spLocks noGrp="1"/>
          </p:cNvSpPr>
          <p:nvPr>
            <p:ph type="ctrTitle"/>
          </p:nvPr>
        </p:nvSpPr>
        <p:spPr/>
        <p:txBody>
          <a:bodyPr/>
          <a:lstStyle/>
          <a:p>
            <a:r>
              <a:rPr kumimoji="1" lang="en-US" altLang="ja-JP" dirty="0"/>
              <a:t>TODO </a:t>
            </a:r>
            <a:r>
              <a:rPr kumimoji="1" lang="ja-JP" altLang="en-US"/>
              <a:t>メモ</a:t>
            </a:r>
          </a:p>
        </p:txBody>
      </p:sp>
      <p:sp>
        <p:nvSpPr>
          <p:cNvPr id="3" name="字幕 2">
            <a:extLst>
              <a:ext uri="{FF2B5EF4-FFF2-40B4-BE49-F238E27FC236}">
                <a16:creationId xmlns:a16="http://schemas.microsoft.com/office/drawing/2014/main" id="{FDA800C3-642E-8A4A-84D9-349A34C8247F}"/>
              </a:ext>
            </a:extLst>
          </p:cNvPr>
          <p:cNvSpPr>
            <a:spLocks noGrp="1"/>
          </p:cNvSpPr>
          <p:nvPr>
            <p:ph type="subTitle" idx="1"/>
          </p:nvPr>
        </p:nvSpPr>
        <p:spPr/>
        <p:txBody>
          <a:bodyPr>
            <a:normAutofit fontScale="92500" lnSpcReduction="10000"/>
          </a:bodyPr>
          <a:lstStyle/>
          <a:p>
            <a:endParaRPr kumimoji="1" lang="ja-JP" altLang="en-US"/>
          </a:p>
        </p:txBody>
      </p:sp>
    </p:spTree>
    <p:extLst>
      <p:ext uri="{BB962C8B-B14F-4D97-AF65-F5344CB8AC3E}">
        <p14:creationId xmlns:p14="http://schemas.microsoft.com/office/powerpoint/2010/main" val="310640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617BA6-21FE-A14D-95FD-CDDD6DBEED98}"/>
              </a:ext>
            </a:extLst>
          </p:cNvPr>
          <p:cNvSpPr>
            <a:spLocks noGrp="1"/>
          </p:cNvSpPr>
          <p:nvPr>
            <p:ph type="title"/>
          </p:nvPr>
        </p:nvSpPr>
        <p:spPr>
          <a:xfrm>
            <a:off x="838200" y="365126"/>
            <a:ext cx="10515600" cy="734332"/>
          </a:xfrm>
        </p:spPr>
        <p:txBody>
          <a:bodyPr/>
          <a:lstStyle/>
          <a:p>
            <a:r>
              <a:rPr kumimoji="1" lang="en-US" altLang="ja-JP" dirty="0"/>
              <a:t>2025/02/15</a:t>
            </a:r>
            <a:endParaRPr kumimoji="1" lang="ja-JP" altLang="en-US"/>
          </a:p>
        </p:txBody>
      </p:sp>
      <p:sp>
        <p:nvSpPr>
          <p:cNvPr id="3" name="コンテンツ プレースホルダー 2">
            <a:extLst>
              <a:ext uri="{FF2B5EF4-FFF2-40B4-BE49-F238E27FC236}">
                <a16:creationId xmlns:a16="http://schemas.microsoft.com/office/drawing/2014/main" id="{9CAD9299-C3F1-2342-8ACB-B50BB82A6019}"/>
              </a:ext>
            </a:extLst>
          </p:cNvPr>
          <p:cNvSpPr>
            <a:spLocks noGrp="1"/>
          </p:cNvSpPr>
          <p:nvPr>
            <p:ph idx="1"/>
          </p:nvPr>
        </p:nvSpPr>
        <p:spPr>
          <a:xfrm>
            <a:off x="838200" y="1050307"/>
            <a:ext cx="10515600" cy="5309310"/>
          </a:xfrm>
        </p:spPr>
        <p:txBody>
          <a:bodyPr>
            <a:normAutofit fontScale="77500" lnSpcReduction="20000"/>
          </a:bodyPr>
          <a:lstStyle/>
          <a:p>
            <a:r>
              <a:rPr kumimoji="1" lang="en-US" altLang="ja-JP" sz="1800" dirty="0"/>
              <a:t>SIGNATE</a:t>
            </a:r>
            <a:r>
              <a:rPr lang="ja-JP" altLang="en-US" sz="1800"/>
              <a:t>③</a:t>
            </a:r>
            <a:endParaRPr lang="en-US" altLang="ja-JP" sz="1800" dirty="0"/>
          </a:p>
          <a:p>
            <a:pPr lvl="1"/>
            <a:r>
              <a:rPr kumimoji="1" lang="ja-JP" altLang="en-US" sz="1600"/>
              <a:t>基本統計量</a:t>
            </a:r>
            <a:endParaRPr kumimoji="1" lang="en-US" altLang="ja-JP" sz="1600" dirty="0"/>
          </a:p>
          <a:p>
            <a:pPr lvl="2"/>
            <a:r>
              <a:rPr lang="en" altLang="ja-JP" sz="1400" b="0" i="0" dirty="0" err="1">
                <a:solidFill>
                  <a:srgbClr val="24292E"/>
                </a:solidFill>
                <a:effectLst/>
                <a:highlight>
                  <a:srgbClr val="808080"/>
                </a:highlight>
                <a:latin typeface="SFMono-Regular"/>
              </a:rPr>
              <a:t>DataFrame</a:t>
            </a:r>
            <a:r>
              <a:rPr lang="ja-JP" altLang="en-US" sz="1400" b="0" i="0">
                <a:solidFill>
                  <a:srgbClr val="24292E"/>
                </a:solidFill>
                <a:effectLst/>
                <a:highlight>
                  <a:srgbClr val="808080"/>
                </a:highlight>
                <a:latin typeface="SFMono-Regular"/>
              </a:rPr>
              <a:t>が代入された変数</a:t>
            </a:r>
            <a:r>
              <a:rPr lang="en-US" altLang="ja-JP" sz="1400" b="0" i="0" dirty="0">
                <a:solidFill>
                  <a:srgbClr val="24292E"/>
                </a:solidFill>
                <a:effectLst/>
                <a:highlight>
                  <a:srgbClr val="808080"/>
                </a:highlight>
                <a:latin typeface="SFMono-Regular"/>
              </a:rPr>
              <a:t>.</a:t>
            </a:r>
            <a:r>
              <a:rPr lang="en" altLang="ja-JP" sz="1400" b="0" i="0" dirty="0">
                <a:solidFill>
                  <a:srgbClr val="24292E"/>
                </a:solidFill>
                <a:effectLst/>
                <a:highlight>
                  <a:srgbClr val="808080"/>
                </a:highlight>
                <a:latin typeface="SFMono-Regular"/>
              </a:rPr>
              <a:t>describe()</a:t>
            </a:r>
          </a:p>
          <a:p>
            <a:pPr lvl="3"/>
            <a:r>
              <a:rPr kumimoji="1" lang="ja-JP" altLang="en-US" sz="1200">
                <a:solidFill>
                  <a:srgbClr val="24292E"/>
                </a:solidFill>
                <a:latin typeface="SFMono-Regular"/>
              </a:rPr>
              <a:t>メモ：</a:t>
            </a:r>
            <a:r>
              <a:rPr lang="ja-JP" altLang="en-US" sz="1200" b="0" i="0">
                <a:solidFill>
                  <a:srgbClr val="24292E"/>
                </a:solidFill>
                <a:effectLst/>
                <a:latin typeface="Roboto" panose="020F0502020204030204" pitchFamily="34" charset="0"/>
              </a:rPr>
              <a:t>慣れてくると、基本統計量を見るだけでデータ分布をイメージすることができるようになります。</a:t>
            </a:r>
            <a:r>
              <a:rPr lang="ja-JP" altLang="en-US" sz="1200" b="0" i="0">
                <a:solidFill>
                  <a:srgbClr val="FF0000"/>
                </a:solidFill>
                <a:effectLst/>
                <a:latin typeface="Roboto" panose="020F0502020204030204" pitchFamily="34" charset="0"/>
              </a:rPr>
              <a:t>例えば、中央値より平均値が大きい場合、データの分布は値が小さい方向に偏っている可能性があります。</a:t>
            </a:r>
            <a:endParaRPr lang="en-US" altLang="ja-JP" sz="1200" b="0" i="0" dirty="0">
              <a:solidFill>
                <a:srgbClr val="FF0000"/>
              </a:solidFill>
              <a:effectLst/>
              <a:latin typeface="Roboto" panose="020F0502020204030204" pitchFamily="34" charset="0"/>
            </a:endParaRPr>
          </a:p>
          <a:p>
            <a:pPr lvl="1"/>
            <a:r>
              <a:rPr kumimoji="1" lang="ja-JP" altLang="en-US" sz="1600">
                <a:solidFill>
                  <a:srgbClr val="24292E"/>
                </a:solidFill>
                <a:latin typeface="Roboto" panose="020F0502020204030204" pitchFamily="34" charset="0"/>
              </a:rPr>
              <a:t>データの選択</a:t>
            </a:r>
            <a:endParaRPr kumimoji="1" lang="en-US" altLang="ja-JP" sz="1600" dirty="0">
              <a:solidFill>
                <a:srgbClr val="24292E"/>
              </a:solidFill>
              <a:latin typeface="Roboto" panose="020F0502020204030204" pitchFamily="34" charset="0"/>
            </a:endParaRPr>
          </a:p>
          <a:p>
            <a:pPr lvl="2"/>
            <a:r>
              <a:rPr lang="en" altLang="ja-JP" sz="1400" b="0" i="0" dirty="0" err="1">
                <a:solidFill>
                  <a:srgbClr val="24292E"/>
                </a:solidFill>
                <a:effectLst/>
                <a:highlight>
                  <a:srgbClr val="808080"/>
                </a:highlight>
                <a:latin typeface="SFMono-Regular"/>
              </a:rPr>
              <a:t>DataFrame</a:t>
            </a:r>
            <a:r>
              <a:rPr lang="ja-JP" altLang="en-US" sz="1400" b="0" i="0">
                <a:solidFill>
                  <a:srgbClr val="24292E"/>
                </a:solidFill>
                <a:effectLst/>
                <a:highlight>
                  <a:srgbClr val="808080"/>
                </a:highlight>
                <a:latin typeface="SFMono-Regular"/>
              </a:rPr>
              <a:t>が代入された変数</a:t>
            </a:r>
            <a:r>
              <a:rPr lang="en-US" altLang="ja-JP" sz="1400" b="0" i="0" dirty="0">
                <a:solidFill>
                  <a:srgbClr val="24292E"/>
                </a:solidFill>
                <a:effectLst/>
                <a:highlight>
                  <a:srgbClr val="808080"/>
                </a:highlight>
                <a:latin typeface="SFMono-Regular"/>
              </a:rPr>
              <a:t>['</a:t>
            </a:r>
            <a:r>
              <a:rPr lang="ja-JP" altLang="en-US" sz="1400" b="0" i="0">
                <a:solidFill>
                  <a:srgbClr val="24292E"/>
                </a:solidFill>
                <a:effectLst/>
                <a:highlight>
                  <a:srgbClr val="808080"/>
                </a:highlight>
                <a:latin typeface="SFMono-Regular"/>
              </a:rPr>
              <a:t>カラム名</a:t>
            </a:r>
            <a:r>
              <a:rPr lang="en-US" altLang="ja-JP" sz="1400" b="0" i="0" dirty="0">
                <a:solidFill>
                  <a:srgbClr val="24292E"/>
                </a:solidFill>
                <a:effectLst/>
                <a:highlight>
                  <a:srgbClr val="808080"/>
                </a:highlight>
                <a:latin typeface="SFMono-Regular"/>
              </a:rPr>
              <a:t>’]</a:t>
            </a:r>
          </a:p>
          <a:p>
            <a:pPr lvl="3"/>
            <a:r>
              <a:rPr kumimoji="1" lang="ja-JP" altLang="en-US" sz="1200">
                <a:solidFill>
                  <a:srgbClr val="24292E"/>
                </a:solidFill>
                <a:latin typeface="SFMono-Regular"/>
              </a:rPr>
              <a:t>メモ：</a:t>
            </a:r>
            <a:r>
              <a:rPr lang="en" altLang="ja-JP" sz="1200" b="0" i="0" dirty="0" err="1">
                <a:solidFill>
                  <a:srgbClr val="24292E"/>
                </a:solidFill>
                <a:effectLst/>
                <a:latin typeface="Roboto" panose="02000000000000000000" pitchFamily="2" charset="0"/>
              </a:rPr>
              <a:t>DataFrame</a:t>
            </a:r>
            <a:r>
              <a:rPr lang="ja-JP" altLang="en-US" sz="1200" b="0" i="0">
                <a:solidFill>
                  <a:srgbClr val="24292E"/>
                </a:solidFill>
                <a:effectLst/>
                <a:latin typeface="Roboto" panose="02000000000000000000" pitchFamily="2" charset="0"/>
              </a:rPr>
              <a:t>から特定のカラムを１つだけ取り出すと、データ型は</a:t>
            </a:r>
            <a:r>
              <a:rPr lang="en" altLang="ja-JP" sz="1200" b="0" i="0" dirty="0">
                <a:solidFill>
                  <a:srgbClr val="24292E"/>
                </a:solidFill>
                <a:effectLst/>
                <a:latin typeface="Roboto" panose="02000000000000000000" pitchFamily="2" charset="0"/>
              </a:rPr>
              <a:t>Series</a:t>
            </a:r>
            <a:r>
              <a:rPr lang="ja-JP" altLang="en-US" sz="1200" b="0" i="0">
                <a:solidFill>
                  <a:srgbClr val="24292E"/>
                </a:solidFill>
                <a:effectLst/>
                <a:latin typeface="Roboto" panose="02000000000000000000" pitchFamily="2" charset="0"/>
              </a:rPr>
              <a:t>と呼ばれるものになります。</a:t>
            </a:r>
            <a:r>
              <a:rPr lang="en" altLang="ja-JP" sz="1200" b="0" i="0" dirty="0" err="1">
                <a:solidFill>
                  <a:srgbClr val="24292E"/>
                </a:solidFill>
                <a:effectLst/>
                <a:latin typeface="Roboto" panose="02000000000000000000" pitchFamily="2" charset="0"/>
              </a:rPr>
              <a:t>DataFrame</a:t>
            </a:r>
            <a:r>
              <a:rPr lang="ja-JP" altLang="en-US" sz="1200" b="0" i="0">
                <a:solidFill>
                  <a:srgbClr val="24292E"/>
                </a:solidFill>
                <a:effectLst/>
                <a:latin typeface="Roboto" panose="02000000000000000000" pitchFamily="2" charset="0"/>
              </a:rPr>
              <a:t>が横と縦に広がっているエクセルのような２次元データであるのに対して、</a:t>
            </a:r>
            <a:r>
              <a:rPr lang="en" altLang="ja-JP" sz="1200" b="0" i="0" dirty="0">
                <a:solidFill>
                  <a:srgbClr val="24292E"/>
                </a:solidFill>
                <a:effectLst/>
                <a:latin typeface="Roboto" panose="02000000000000000000" pitchFamily="2" charset="0"/>
              </a:rPr>
              <a:t>Series</a:t>
            </a:r>
            <a:r>
              <a:rPr lang="ja-JP" altLang="en-US" sz="1200" b="0" i="0">
                <a:solidFill>
                  <a:srgbClr val="24292E"/>
                </a:solidFill>
                <a:effectLst/>
                <a:latin typeface="Roboto" panose="02000000000000000000" pitchFamily="2" charset="0"/>
              </a:rPr>
              <a:t>では１カラムを選択したデータ型である為、１列のみの１次元データになります。</a:t>
            </a:r>
            <a:r>
              <a:rPr lang="en" altLang="ja-JP" sz="1200" b="0" i="0" dirty="0" err="1">
                <a:solidFill>
                  <a:srgbClr val="24292E"/>
                </a:solidFill>
                <a:effectLst/>
                <a:latin typeface="Roboto" panose="02000000000000000000" pitchFamily="2" charset="0"/>
              </a:rPr>
              <a:t>DataFrame</a:t>
            </a:r>
            <a:r>
              <a:rPr lang="ja-JP" altLang="en-US" sz="1200" b="0" i="0">
                <a:solidFill>
                  <a:srgbClr val="24292E"/>
                </a:solidFill>
                <a:effectLst/>
                <a:latin typeface="Roboto" panose="02000000000000000000" pitchFamily="2" charset="0"/>
              </a:rPr>
              <a:t>と</a:t>
            </a:r>
            <a:r>
              <a:rPr lang="en" altLang="ja-JP" sz="1200" b="0" i="0" dirty="0">
                <a:solidFill>
                  <a:srgbClr val="24292E"/>
                </a:solidFill>
                <a:effectLst/>
                <a:latin typeface="Roboto" panose="02000000000000000000" pitchFamily="2" charset="0"/>
              </a:rPr>
              <a:t>Series</a:t>
            </a:r>
            <a:r>
              <a:rPr lang="ja-JP" altLang="en-US" sz="1200" b="0" i="0">
                <a:solidFill>
                  <a:srgbClr val="24292E"/>
                </a:solidFill>
                <a:effectLst/>
                <a:latin typeface="Roboto" panose="02000000000000000000" pitchFamily="2" charset="0"/>
              </a:rPr>
              <a:t>は似ていますが、どちらか一方でしか使えない関数もある為、注意が必要です。ここでは、今注目している１つの変数のデータ型を確認する方法を学びましょう。変数の中身が</a:t>
            </a:r>
            <a:r>
              <a:rPr lang="en" altLang="ja-JP" sz="1200" b="0" i="0" dirty="0" err="1">
                <a:solidFill>
                  <a:srgbClr val="24292E"/>
                </a:solidFill>
                <a:effectLst/>
                <a:latin typeface="Roboto" panose="02000000000000000000" pitchFamily="2" charset="0"/>
              </a:rPr>
              <a:t>DataFrame</a:t>
            </a:r>
            <a:r>
              <a:rPr lang="ja-JP" altLang="en-US" sz="1200" b="0" i="0">
                <a:solidFill>
                  <a:srgbClr val="24292E"/>
                </a:solidFill>
                <a:effectLst/>
                <a:latin typeface="Roboto" panose="02000000000000000000" pitchFamily="2" charset="0"/>
              </a:rPr>
              <a:t>なのか</a:t>
            </a:r>
            <a:r>
              <a:rPr lang="en" altLang="ja-JP" sz="1200" b="0" i="0" dirty="0">
                <a:solidFill>
                  <a:srgbClr val="24292E"/>
                </a:solidFill>
                <a:effectLst/>
                <a:latin typeface="Roboto" panose="02000000000000000000" pitchFamily="2" charset="0"/>
              </a:rPr>
              <a:t>Series</a:t>
            </a:r>
            <a:r>
              <a:rPr lang="ja-JP" altLang="en-US" sz="1200" b="0" i="0">
                <a:solidFill>
                  <a:srgbClr val="24292E"/>
                </a:solidFill>
                <a:effectLst/>
                <a:latin typeface="Roboto" panose="02000000000000000000" pitchFamily="2" charset="0"/>
              </a:rPr>
              <a:t>なのかわからなくなってしまった場合には、変数のデータ型を確認</a:t>
            </a:r>
            <a:r>
              <a:rPr lang="ja-JP" altLang="en-US" sz="1200">
                <a:solidFill>
                  <a:srgbClr val="24292E"/>
                </a:solidFill>
                <a:highlight>
                  <a:srgbClr val="808080"/>
                </a:highlight>
                <a:latin typeface="Roboto" panose="02000000000000000000" pitchFamily="2" charset="0"/>
              </a:rPr>
              <a:t>（</a:t>
            </a:r>
            <a:r>
              <a:rPr lang="en" altLang="ja-JP" sz="1200" b="0" i="0" dirty="0">
                <a:solidFill>
                  <a:srgbClr val="24292E"/>
                </a:solidFill>
                <a:effectLst/>
                <a:highlight>
                  <a:srgbClr val="808080"/>
                </a:highlight>
                <a:latin typeface="SFMono-Regular"/>
              </a:rPr>
              <a:t>type(</a:t>
            </a:r>
            <a:r>
              <a:rPr lang="ja-JP" altLang="en-US" sz="1200" b="0" i="0">
                <a:solidFill>
                  <a:srgbClr val="24292E"/>
                </a:solidFill>
                <a:effectLst/>
                <a:highlight>
                  <a:srgbClr val="808080"/>
                </a:highlight>
                <a:latin typeface="SFMono-Regular"/>
              </a:rPr>
              <a:t>変数</a:t>
            </a:r>
            <a:r>
              <a:rPr lang="en-US" altLang="ja-JP" sz="1200" b="0" i="0" dirty="0">
                <a:solidFill>
                  <a:srgbClr val="24292E"/>
                </a:solidFill>
                <a:effectLst/>
                <a:highlight>
                  <a:srgbClr val="808080"/>
                </a:highlight>
                <a:latin typeface="SFMono-Regular"/>
              </a:rPr>
              <a:t>)</a:t>
            </a:r>
            <a:r>
              <a:rPr lang="ja-JP" altLang="en-US" sz="1200" b="0" i="0">
                <a:solidFill>
                  <a:srgbClr val="24292E"/>
                </a:solidFill>
                <a:effectLst/>
                <a:highlight>
                  <a:srgbClr val="808080"/>
                </a:highlight>
                <a:latin typeface="SFMono-Regular"/>
              </a:rPr>
              <a:t>）</a:t>
            </a:r>
            <a:r>
              <a:rPr lang="ja-JP" altLang="en-US" sz="1200" b="0" i="0">
                <a:solidFill>
                  <a:srgbClr val="24292E"/>
                </a:solidFill>
                <a:effectLst/>
                <a:latin typeface="Roboto" panose="02000000000000000000" pitchFamily="2" charset="0"/>
              </a:rPr>
              <a:t>すると良いでしょう。</a:t>
            </a:r>
            <a:endParaRPr lang="en-US" altLang="ja-JP" sz="1200" b="0" i="0" dirty="0">
              <a:solidFill>
                <a:srgbClr val="24292E"/>
              </a:solidFill>
              <a:effectLst/>
              <a:latin typeface="Roboto" panose="02000000000000000000" pitchFamily="2" charset="0"/>
            </a:endParaRPr>
          </a:p>
          <a:p>
            <a:pPr lvl="1"/>
            <a:endParaRPr lang="en-US" altLang="ja-JP" sz="1600" b="1" dirty="0">
              <a:solidFill>
                <a:srgbClr val="24292E"/>
              </a:solidFill>
              <a:latin typeface="Roboto" panose="02000000000000000000" pitchFamily="2" charset="0"/>
            </a:endParaRPr>
          </a:p>
          <a:p>
            <a:pPr lvl="1"/>
            <a:r>
              <a:rPr lang="ja-JP" altLang="en-US" sz="1600" b="1">
                <a:solidFill>
                  <a:srgbClr val="24292E"/>
                </a:solidFill>
                <a:latin typeface="Roboto" panose="02000000000000000000" pitchFamily="2" charset="0"/>
              </a:rPr>
              <a:t>数値データの扱い：</a:t>
            </a:r>
            <a:r>
              <a:rPr lang="ja-JP" altLang="en-US" sz="1600" b="1">
                <a:solidFill>
                  <a:srgbClr val="FF0000"/>
                </a:solidFill>
                <a:latin typeface="Roboto" panose="02000000000000000000" pitchFamily="2" charset="0"/>
              </a:rPr>
              <a:t>そのままヒストグラム</a:t>
            </a:r>
            <a:endParaRPr lang="en-US" altLang="ja-JP" sz="1600" b="1" dirty="0">
              <a:solidFill>
                <a:srgbClr val="FF0000"/>
              </a:solidFill>
              <a:latin typeface="Roboto" panose="02000000000000000000" pitchFamily="2" charset="0"/>
            </a:endParaRPr>
          </a:p>
          <a:p>
            <a:pPr lvl="2"/>
            <a:r>
              <a:rPr lang="ja-JP" altLang="en-US" sz="1200" b="1">
                <a:solidFill>
                  <a:srgbClr val="24292E"/>
                </a:solidFill>
                <a:latin typeface="Roboto" panose="02000000000000000000" pitchFamily="2" charset="0"/>
              </a:rPr>
              <a:t>量的データ</a:t>
            </a:r>
            <a:r>
              <a:rPr lang="en-US" altLang="ja-JP" sz="1200" b="1" dirty="0">
                <a:solidFill>
                  <a:srgbClr val="24292E"/>
                </a:solidFill>
                <a:latin typeface="Roboto" panose="02000000000000000000" pitchFamily="2" charset="0"/>
              </a:rPr>
              <a:t>(</a:t>
            </a:r>
            <a:r>
              <a:rPr lang="en-US" altLang="ja-JP" sz="1200" b="1" dirty="0">
                <a:solidFill>
                  <a:srgbClr val="00B050"/>
                </a:solidFill>
                <a:latin typeface="Roboto" panose="02000000000000000000" pitchFamily="2" charset="0"/>
              </a:rPr>
              <a:t>Numeric</a:t>
            </a:r>
            <a:r>
              <a:rPr lang="en-US" altLang="ja-JP" sz="1200" b="1" dirty="0">
                <a:solidFill>
                  <a:srgbClr val="24292E"/>
                </a:solidFill>
                <a:latin typeface="Roboto" panose="02000000000000000000" pitchFamily="2" charset="0"/>
              </a:rPr>
              <a:t>)</a:t>
            </a:r>
            <a:r>
              <a:rPr lang="ja-JP" altLang="en-US" sz="1200">
                <a:solidFill>
                  <a:srgbClr val="24292E"/>
                </a:solidFill>
                <a:latin typeface="Roboto" panose="02000000000000000000" pitchFamily="2" charset="0"/>
              </a:rPr>
              <a:t>におけるデータ分布の確認</a:t>
            </a:r>
            <a:endParaRPr lang="en-US" altLang="ja-JP" sz="1200" dirty="0">
              <a:solidFill>
                <a:srgbClr val="24292E"/>
              </a:solidFill>
              <a:latin typeface="Roboto" panose="02000000000000000000" pitchFamily="2" charset="0"/>
            </a:endParaRPr>
          </a:p>
          <a:p>
            <a:pPr lvl="3"/>
            <a:r>
              <a:rPr lang="ja-JP" altLang="en-US" sz="900" b="0" i="0">
                <a:solidFill>
                  <a:srgbClr val="24292E"/>
                </a:solidFill>
                <a:effectLst/>
                <a:highlight>
                  <a:srgbClr val="FFFF00"/>
                </a:highlight>
                <a:latin typeface="Roboto" panose="02000000000000000000" pitchFamily="2" charset="0"/>
              </a:rPr>
              <a:t>数値データのデータ分布を確かめる可視化方法</a:t>
            </a:r>
            <a:r>
              <a:rPr lang="ja-JP" altLang="en-US" sz="900" b="0" i="0">
                <a:solidFill>
                  <a:srgbClr val="24292E"/>
                </a:solidFill>
                <a:effectLst/>
                <a:latin typeface="Roboto" panose="02000000000000000000" pitchFamily="2" charset="0"/>
              </a:rPr>
              <a:t>としては</a:t>
            </a:r>
            <a:r>
              <a:rPr lang="ja-JP" altLang="en-US" sz="900" b="1" i="0">
                <a:solidFill>
                  <a:srgbClr val="24292E"/>
                </a:solidFill>
                <a:effectLst/>
                <a:highlight>
                  <a:srgbClr val="FFFF00"/>
                </a:highlight>
                <a:latin typeface="Roboto" panose="02000000000000000000" pitchFamily="2" charset="0"/>
              </a:rPr>
              <a:t>ヒストグラム</a:t>
            </a:r>
            <a:r>
              <a:rPr lang="ja-JP" altLang="en-US" sz="900" i="0">
                <a:solidFill>
                  <a:srgbClr val="24292E"/>
                </a:solidFill>
                <a:effectLst/>
                <a:latin typeface="Roboto" panose="02000000000000000000" pitchFamily="2" charset="0"/>
              </a:rPr>
              <a:t>がある</a:t>
            </a:r>
            <a:endParaRPr lang="en-US" altLang="ja-JP" sz="900" i="0" dirty="0">
              <a:solidFill>
                <a:srgbClr val="24292E"/>
              </a:solidFill>
              <a:effectLst/>
              <a:latin typeface="Roboto" panose="02000000000000000000" pitchFamily="2" charset="0"/>
            </a:endParaRPr>
          </a:p>
          <a:p>
            <a:pPr lvl="3"/>
            <a:r>
              <a:rPr lang="en" altLang="ja-JP" sz="1000" b="0" i="0" dirty="0">
                <a:solidFill>
                  <a:srgbClr val="24292E"/>
                </a:solidFill>
                <a:effectLst/>
                <a:highlight>
                  <a:srgbClr val="808080"/>
                </a:highlight>
                <a:latin typeface="SFMono-Regular"/>
              </a:rPr>
              <a:t>Series</a:t>
            </a:r>
            <a:r>
              <a:rPr lang="ja-JP" altLang="en-US" sz="1000" b="0" i="0">
                <a:solidFill>
                  <a:srgbClr val="24292E"/>
                </a:solidFill>
                <a:effectLst/>
                <a:highlight>
                  <a:srgbClr val="808080"/>
                </a:highlight>
                <a:latin typeface="SFMono-Regular"/>
              </a:rPr>
              <a:t>が代入された変数</a:t>
            </a:r>
            <a:r>
              <a:rPr lang="en-US" altLang="ja-JP" sz="1000" b="0" i="0" dirty="0">
                <a:solidFill>
                  <a:srgbClr val="24292E"/>
                </a:solidFill>
                <a:effectLst/>
                <a:highlight>
                  <a:srgbClr val="808080"/>
                </a:highlight>
                <a:latin typeface="SFMono-Regular"/>
              </a:rPr>
              <a:t>.</a:t>
            </a:r>
            <a:r>
              <a:rPr lang="en" altLang="ja-JP" sz="1000" b="0" i="0" dirty="0" err="1">
                <a:solidFill>
                  <a:srgbClr val="24292E"/>
                </a:solidFill>
                <a:effectLst/>
                <a:highlight>
                  <a:srgbClr val="808080"/>
                </a:highlight>
                <a:latin typeface="SFMono-Regular"/>
              </a:rPr>
              <a:t>plot.hist</a:t>
            </a:r>
            <a:r>
              <a:rPr lang="en" altLang="ja-JP" sz="1000" b="0" i="0" dirty="0">
                <a:solidFill>
                  <a:srgbClr val="24292E"/>
                </a:solidFill>
                <a:effectLst/>
                <a:highlight>
                  <a:srgbClr val="808080"/>
                </a:highlight>
                <a:latin typeface="SFMono-Regular"/>
              </a:rPr>
              <a:t>(title='</a:t>
            </a:r>
            <a:r>
              <a:rPr lang="ja-JP" altLang="en-US" sz="1000" b="0" i="0">
                <a:solidFill>
                  <a:srgbClr val="24292E"/>
                </a:solidFill>
                <a:effectLst/>
                <a:highlight>
                  <a:srgbClr val="808080"/>
                </a:highlight>
                <a:latin typeface="SFMono-Regular"/>
              </a:rPr>
              <a:t>グラフにつけたい名前</a:t>
            </a:r>
            <a:r>
              <a:rPr lang="en-US" altLang="ja-JP" sz="1000" b="0" i="0" dirty="0">
                <a:solidFill>
                  <a:srgbClr val="24292E"/>
                </a:solidFill>
                <a:effectLst/>
                <a:highlight>
                  <a:srgbClr val="808080"/>
                </a:highlight>
                <a:latin typeface="SFMono-Regular"/>
              </a:rPr>
              <a:t>’)</a:t>
            </a:r>
            <a:endParaRPr lang="en-US" altLang="ja-JP" sz="1000" i="0" dirty="0">
              <a:solidFill>
                <a:srgbClr val="24292E"/>
              </a:solidFill>
              <a:effectLst/>
              <a:highlight>
                <a:srgbClr val="808080"/>
              </a:highlight>
              <a:latin typeface="Roboto" panose="02000000000000000000" pitchFamily="2" charset="0"/>
            </a:endParaRPr>
          </a:p>
          <a:p>
            <a:pPr lvl="4"/>
            <a:r>
              <a:rPr lang="ja-JP" altLang="en-US" sz="1000">
                <a:solidFill>
                  <a:srgbClr val="24292E"/>
                </a:solidFill>
                <a:latin typeface="Roboto" panose="02000000000000000000" pitchFamily="2" charset="0"/>
              </a:rPr>
              <a:t>メモ：</a:t>
            </a:r>
            <a:r>
              <a:rPr lang="ja-JP" altLang="en-US" sz="1000" b="0" i="0">
                <a:effectLst/>
                <a:latin typeface="Roboto" panose="02000000000000000000" pitchFamily="2" charset="0"/>
              </a:rPr>
              <a:t>ヒストグラムを描画することで、データ分布の全体像を目で見て把握することができます。</a:t>
            </a:r>
            <a:r>
              <a:rPr lang="en" altLang="ja-JP" sz="1000" b="0" i="0" dirty="0">
                <a:effectLst/>
                <a:latin typeface="Roboto" panose="02000000000000000000" pitchFamily="2" charset="0"/>
              </a:rPr>
              <a:t>describe</a:t>
            </a:r>
            <a:r>
              <a:rPr lang="ja-JP" altLang="en-US" sz="1000" b="0" i="0">
                <a:effectLst/>
                <a:latin typeface="Roboto" panose="02000000000000000000" pitchFamily="2" charset="0"/>
              </a:rPr>
              <a:t>関数による基本統計量と併せて使うことで、データの特徴をより理解することができます。</a:t>
            </a:r>
            <a:endParaRPr lang="en-US" altLang="ja-JP" sz="1000" b="0" i="0" dirty="0">
              <a:effectLst/>
              <a:latin typeface="Roboto" panose="02000000000000000000" pitchFamily="2" charset="0"/>
            </a:endParaRPr>
          </a:p>
          <a:p>
            <a:pPr lvl="1"/>
            <a:endParaRPr lang="en-US" altLang="ja-JP" sz="1600" dirty="0">
              <a:latin typeface="Roboto" panose="02000000000000000000" pitchFamily="2" charset="0"/>
            </a:endParaRPr>
          </a:p>
          <a:p>
            <a:pPr lvl="1"/>
            <a:r>
              <a:rPr lang="ja-JP" altLang="en-US" sz="1600" b="1">
                <a:latin typeface="Roboto" panose="02000000000000000000" pitchFamily="2" charset="0"/>
              </a:rPr>
              <a:t>文字データの扱い：</a:t>
            </a:r>
            <a:r>
              <a:rPr lang="ja-JP" altLang="en-US" sz="1600" b="1">
                <a:solidFill>
                  <a:srgbClr val="FF0000"/>
                </a:solidFill>
                <a:latin typeface="Roboto" panose="02000000000000000000" pitchFamily="2" charset="0"/>
              </a:rPr>
              <a:t>一旦頻度値を算出してから棒グラフ</a:t>
            </a:r>
            <a:r>
              <a:rPr lang="en-US" altLang="ja-JP" sz="1600" b="1" dirty="0">
                <a:solidFill>
                  <a:srgbClr val="FF0000"/>
                </a:solidFill>
                <a:latin typeface="Roboto" panose="02000000000000000000" pitchFamily="2" charset="0"/>
              </a:rPr>
              <a:t>(</a:t>
            </a:r>
            <a:r>
              <a:rPr lang="ja-JP" altLang="en-US" sz="1600" b="1">
                <a:solidFill>
                  <a:srgbClr val="FF0000"/>
                </a:solidFill>
                <a:latin typeface="Roboto" panose="02000000000000000000" pitchFamily="2" charset="0"/>
              </a:rPr>
              <a:t>質的データはその値が何回出てくるかが重要</a:t>
            </a:r>
            <a:r>
              <a:rPr lang="en-US" altLang="ja-JP" sz="1600" b="1" dirty="0">
                <a:solidFill>
                  <a:srgbClr val="FF0000"/>
                </a:solidFill>
                <a:latin typeface="Roboto" panose="02000000000000000000" pitchFamily="2" charset="0"/>
              </a:rPr>
              <a:t>)</a:t>
            </a:r>
          </a:p>
          <a:p>
            <a:pPr lvl="2"/>
            <a:r>
              <a:rPr lang="ja-JP" altLang="en-US" sz="1200">
                <a:latin typeface="Roboto" panose="02000000000000000000" pitchFamily="2" charset="0"/>
              </a:rPr>
              <a:t>データ値の頻度値の算出</a:t>
            </a:r>
            <a:r>
              <a:rPr lang="en-US" altLang="ja-JP" sz="1200" dirty="0">
                <a:latin typeface="Roboto" panose="02000000000000000000" pitchFamily="2" charset="0"/>
              </a:rPr>
              <a:t> </a:t>
            </a:r>
            <a:r>
              <a:rPr lang="en-US" altLang="ja-JP" sz="1200" b="1" dirty="0">
                <a:latin typeface="Roboto" panose="02000000000000000000" pitchFamily="2" charset="0"/>
              </a:rPr>
              <a:t>(</a:t>
            </a:r>
            <a:r>
              <a:rPr lang="ja-JP" altLang="en-US" sz="1200" b="1">
                <a:latin typeface="Roboto" panose="02000000000000000000" pitchFamily="2" charset="0"/>
              </a:rPr>
              <a:t>質的データ</a:t>
            </a:r>
            <a:r>
              <a:rPr lang="en-US" altLang="ja-JP" sz="1200" b="1" dirty="0">
                <a:latin typeface="Roboto" panose="02000000000000000000" pitchFamily="2" charset="0"/>
              </a:rPr>
              <a:t> =</a:t>
            </a:r>
            <a:r>
              <a:rPr lang="en-US" altLang="ja-JP" sz="1200" b="1" dirty="0">
                <a:solidFill>
                  <a:srgbClr val="00B050"/>
                </a:solidFill>
                <a:latin typeface="Roboto" panose="02000000000000000000" pitchFamily="2" charset="0"/>
              </a:rPr>
              <a:t>Categorical</a:t>
            </a:r>
            <a:r>
              <a:rPr lang="en-US" altLang="ja-JP" sz="1200" b="1" dirty="0">
                <a:latin typeface="Roboto" panose="02000000000000000000" pitchFamily="2" charset="0"/>
              </a:rPr>
              <a:t>(Object) )</a:t>
            </a:r>
          </a:p>
          <a:p>
            <a:pPr lvl="3"/>
            <a:r>
              <a:rPr lang="ja-JP" altLang="en-US" sz="900" b="0" i="0">
                <a:solidFill>
                  <a:srgbClr val="24292E"/>
                </a:solidFill>
                <a:effectLst/>
                <a:latin typeface="Roboto" panose="02000000000000000000" pitchFamily="2" charset="0"/>
              </a:rPr>
              <a:t>棒グラフを描くためには、「どの値がどれくらいの数あるのか」という頻度値を算出する必要がある</a:t>
            </a:r>
            <a:endParaRPr lang="en-US" altLang="ja-JP" sz="900" b="0" i="0" dirty="0">
              <a:solidFill>
                <a:srgbClr val="24292E"/>
              </a:solidFill>
              <a:effectLst/>
              <a:latin typeface="Roboto" panose="02000000000000000000" pitchFamily="2" charset="0"/>
            </a:endParaRPr>
          </a:p>
          <a:p>
            <a:pPr lvl="3"/>
            <a:r>
              <a:rPr lang="en" altLang="ja-JP" sz="1000" b="0" i="0" dirty="0">
                <a:solidFill>
                  <a:srgbClr val="24292E"/>
                </a:solidFill>
                <a:effectLst/>
                <a:highlight>
                  <a:srgbClr val="808080"/>
                </a:highlight>
                <a:latin typeface="SFMono-Regular"/>
              </a:rPr>
              <a:t>Series</a:t>
            </a:r>
            <a:r>
              <a:rPr lang="ja-JP" altLang="en-US" sz="1000" b="0" i="0">
                <a:solidFill>
                  <a:srgbClr val="24292E"/>
                </a:solidFill>
                <a:effectLst/>
                <a:highlight>
                  <a:srgbClr val="808080"/>
                </a:highlight>
                <a:latin typeface="SFMono-Regular"/>
              </a:rPr>
              <a:t>が代入されている変数</a:t>
            </a:r>
            <a:r>
              <a:rPr lang="en-US" altLang="ja-JP" sz="1000" b="0" i="0" dirty="0">
                <a:solidFill>
                  <a:srgbClr val="24292E"/>
                </a:solidFill>
                <a:effectLst/>
                <a:highlight>
                  <a:srgbClr val="808080"/>
                </a:highlight>
                <a:latin typeface="SFMono-Regular"/>
              </a:rPr>
              <a:t>.</a:t>
            </a:r>
            <a:r>
              <a:rPr lang="en" altLang="ja-JP" sz="1000" b="0" i="0" dirty="0" err="1">
                <a:solidFill>
                  <a:srgbClr val="24292E"/>
                </a:solidFill>
                <a:effectLst/>
                <a:highlight>
                  <a:srgbClr val="808080"/>
                </a:highlight>
                <a:latin typeface="SFMono-Regular"/>
              </a:rPr>
              <a:t>value_counts</a:t>
            </a:r>
            <a:r>
              <a:rPr lang="en" altLang="ja-JP" sz="1000" b="0" i="0" dirty="0">
                <a:solidFill>
                  <a:srgbClr val="24292E"/>
                </a:solidFill>
                <a:effectLst/>
                <a:highlight>
                  <a:srgbClr val="808080"/>
                </a:highlight>
                <a:latin typeface="SFMono-Regular"/>
              </a:rPr>
              <a:t>()</a:t>
            </a:r>
          </a:p>
          <a:p>
            <a:pPr lvl="2"/>
            <a:r>
              <a:rPr lang="ja-JP" altLang="en-US" sz="1400" b="1" i="0">
                <a:solidFill>
                  <a:srgbClr val="24292E"/>
                </a:solidFill>
                <a:effectLst/>
                <a:latin typeface="Roboto" panose="02000000000000000000" pitchFamily="2" charset="0"/>
              </a:rPr>
              <a:t>質的データ</a:t>
            </a:r>
            <a:r>
              <a:rPr lang="ja-JP" altLang="en-US" sz="1400" b="0" i="0">
                <a:solidFill>
                  <a:srgbClr val="24292E"/>
                </a:solidFill>
                <a:effectLst/>
                <a:latin typeface="Roboto" panose="02000000000000000000" pitchFamily="2" charset="0"/>
              </a:rPr>
              <a:t>におけるデータ分布の確認</a:t>
            </a:r>
            <a:endParaRPr lang="en-US" altLang="ja-JP" sz="1400" b="0" i="0" dirty="0">
              <a:solidFill>
                <a:srgbClr val="24292E"/>
              </a:solidFill>
              <a:effectLst/>
              <a:latin typeface="Roboto" panose="02000000000000000000" pitchFamily="2" charset="0"/>
            </a:endParaRPr>
          </a:p>
          <a:p>
            <a:pPr lvl="3"/>
            <a:r>
              <a:rPr lang="ja-JP" altLang="en-US" sz="1000" b="0" i="0">
                <a:solidFill>
                  <a:srgbClr val="24292E"/>
                </a:solidFill>
                <a:effectLst/>
                <a:highlight>
                  <a:srgbClr val="FFFF00"/>
                </a:highlight>
                <a:latin typeface="Roboto" panose="02000000000000000000" pitchFamily="2" charset="0"/>
              </a:rPr>
              <a:t>質的データの頻度値</a:t>
            </a:r>
            <a:r>
              <a:rPr lang="ja-JP" altLang="en-US" sz="1000" b="0" i="0">
                <a:solidFill>
                  <a:srgbClr val="24292E"/>
                </a:solidFill>
                <a:effectLst/>
                <a:latin typeface="Roboto" panose="02000000000000000000" pitchFamily="2" charset="0"/>
              </a:rPr>
              <a:t>を</a:t>
            </a:r>
            <a:r>
              <a:rPr lang="ja-JP" altLang="en-US" sz="1000" b="1" i="0">
                <a:solidFill>
                  <a:srgbClr val="24292E"/>
                </a:solidFill>
                <a:effectLst/>
                <a:highlight>
                  <a:srgbClr val="FFFF00"/>
                </a:highlight>
                <a:latin typeface="Roboto" panose="02000000000000000000" pitchFamily="2" charset="0"/>
              </a:rPr>
              <a:t>棒グラフ</a:t>
            </a:r>
            <a:r>
              <a:rPr lang="ja-JP" altLang="en-US" sz="1000" b="0" i="0">
                <a:solidFill>
                  <a:srgbClr val="24292E"/>
                </a:solidFill>
                <a:effectLst/>
                <a:latin typeface="Roboto" panose="02000000000000000000" pitchFamily="2" charset="0"/>
              </a:rPr>
              <a:t>として可視化</a:t>
            </a:r>
            <a:endParaRPr lang="en-US" altLang="ja-JP" sz="1200" b="0" i="0" dirty="0">
              <a:solidFill>
                <a:srgbClr val="24292E"/>
              </a:solidFill>
              <a:effectLst/>
              <a:latin typeface="Roboto" panose="02000000000000000000" pitchFamily="2" charset="0"/>
            </a:endParaRPr>
          </a:p>
          <a:p>
            <a:pPr lvl="3"/>
            <a:r>
              <a:rPr lang="en" altLang="ja-JP" sz="1000" b="0" i="0" dirty="0">
                <a:solidFill>
                  <a:srgbClr val="24292E"/>
                </a:solidFill>
                <a:effectLst/>
                <a:highlight>
                  <a:srgbClr val="808080"/>
                </a:highlight>
                <a:latin typeface="SFMono-Regular"/>
              </a:rPr>
              <a:t>Series</a:t>
            </a:r>
            <a:r>
              <a:rPr lang="ja-JP" altLang="en-US" sz="1000" b="0" i="0">
                <a:solidFill>
                  <a:srgbClr val="24292E"/>
                </a:solidFill>
                <a:effectLst/>
                <a:highlight>
                  <a:srgbClr val="808080"/>
                </a:highlight>
                <a:latin typeface="SFMono-Regular"/>
              </a:rPr>
              <a:t>が代入された変数</a:t>
            </a:r>
            <a:r>
              <a:rPr lang="en-US" altLang="ja-JP" sz="1000" b="0" i="0" dirty="0">
                <a:solidFill>
                  <a:srgbClr val="24292E"/>
                </a:solidFill>
                <a:effectLst/>
                <a:highlight>
                  <a:srgbClr val="808080"/>
                </a:highlight>
                <a:latin typeface="SFMono-Regular"/>
              </a:rPr>
              <a:t>.</a:t>
            </a:r>
            <a:r>
              <a:rPr lang="en" altLang="ja-JP" sz="1000" b="0" i="0" dirty="0" err="1">
                <a:solidFill>
                  <a:srgbClr val="24292E"/>
                </a:solidFill>
                <a:effectLst/>
                <a:highlight>
                  <a:srgbClr val="808080"/>
                </a:highlight>
                <a:latin typeface="SFMono-Regular"/>
              </a:rPr>
              <a:t>plot.bar</a:t>
            </a:r>
            <a:r>
              <a:rPr lang="en" altLang="ja-JP" sz="1000" b="0" i="0" dirty="0">
                <a:solidFill>
                  <a:srgbClr val="24292E"/>
                </a:solidFill>
                <a:effectLst/>
                <a:highlight>
                  <a:srgbClr val="808080"/>
                </a:highlight>
                <a:latin typeface="SFMono-Regular"/>
              </a:rPr>
              <a:t>(title='</a:t>
            </a:r>
            <a:r>
              <a:rPr lang="ja-JP" altLang="en-US" sz="1000" b="0" i="0">
                <a:solidFill>
                  <a:srgbClr val="24292E"/>
                </a:solidFill>
                <a:effectLst/>
                <a:highlight>
                  <a:srgbClr val="808080"/>
                </a:highlight>
                <a:latin typeface="SFMono-Regular"/>
              </a:rPr>
              <a:t>グラフにつけたい名前</a:t>
            </a:r>
            <a:r>
              <a:rPr lang="en-US" altLang="ja-JP" sz="1000" b="0" i="0" dirty="0">
                <a:solidFill>
                  <a:srgbClr val="24292E"/>
                </a:solidFill>
                <a:effectLst/>
                <a:highlight>
                  <a:srgbClr val="808080"/>
                </a:highlight>
                <a:latin typeface="SFMono-Regular"/>
              </a:rPr>
              <a:t>')</a:t>
            </a:r>
            <a:endParaRPr lang="en" altLang="ja-JP" sz="1100" b="0" i="0" dirty="0">
              <a:solidFill>
                <a:srgbClr val="24292E"/>
              </a:solidFill>
              <a:effectLst/>
              <a:highlight>
                <a:srgbClr val="808080"/>
              </a:highlight>
              <a:latin typeface="SFMono-Regular"/>
            </a:endParaRPr>
          </a:p>
          <a:p>
            <a:pPr lvl="4"/>
            <a:r>
              <a:rPr lang="ja-JP" altLang="en-US" sz="1000">
                <a:solidFill>
                  <a:srgbClr val="24292E"/>
                </a:solidFill>
                <a:latin typeface="SFMono-Regular"/>
              </a:rPr>
              <a:t>メモ：</a:t>
            </a:r>
            <a:r>
              <a:rPr lang="en" altLang="ja-JP" sz="1000" b="0" i="0" dirty="0" err="1">
                <a:solidFill>
                  <a:srgbClr val="24292E"/>
                </a:solidFill>
                <a:effectLst/>
                <a:latin typeface="Roboto" panose="02000000000000000000" pitchFamily="2" charset="0"/>
              </a:rPr>
              <a:t>value_counts</a:t>
            </a:r>
            <a:r>
              <a:rPr lang="ja-JP" altLang="en-US" sz="1000" b="0" i="0">
                <a:solidFill>
                  <a:srgbClr val="24292E"/>
                </a:solidFill>
                <a:effectLst/>
                <a:latin typeface="Roboto" panose="02000000000000000000" pitchFamily="2" charset="0"/>
              </a:rPr>
              <a:t>関数を使い、各値の頻度値を出してから棒グラフを描く必要があります。</a:t>
            </a:r>
            <a:endParaRPr lang="en-US" altLang="ja-JP" sz="1000" b="0" i="0" dirty="0">
              <a:solidFill>
                <a:srgbClr val="24292E"/>
              </a:solidFill>
              <a:effectLst/>
              <a:latin typeface="Roboto" panose="02000000000000000000" pitchFamily="2" charset="0"/>
            </a:endParaRPr>
          </a:p>
          <a:p>
            <a:pPr lvl="1"/>
            <a:endParaRPr lang="en-US" altLang="ja-JP" sz="1600" dirty="0">
              <a:solidFill>
                <a:srgbClr val="24292E"/>
              </a:solidFill>
              <a:latin typeface="Roboto" panose="02000000000000000000" pitchFamily="2" charset="0"/>
            </a:endParaRPr>
          </a:p>
          <a:p>
            <a:pPr lvl="1"/>
            <a:r>
              <a:rPr lang="ja-JP" altLang="en-US" sz="1600" b="0" i="0">
                <a:solidFill>
                  <a:srgbClr val="24292E"/>
                </a:solidFill>
                <a:effectLst/>
                <a:latin typeface="Roboto" panose="02000000000000000000" pitchFamily="2" charset="0"/>
              </a:rPr>
              <a:t>予測対象となっている変数の可視化</a:t>
            </a:r>
            <a:endParaRPr lang="en-US" altLang="ja-JP" sz="1600" b="0" i="0" dirty="0">
              <a:solidFill>
                <a:srgbClr val="24292E"/>
              </a:solidFill>
              <a:effectLst/>
              <a:latin typeface="Roboto" panose="02000000000000000000" pitchFamily="2" charset="0"/>
            </a:endParaRPr>
          </a:p>
          <a:p>
            <a:pPr lvl="2"/>
            <a:r>
              <a:rPr lang="en" altLang="ja-JP" sz="1200" b="0" i="0" dirty="0">
                <a:solidFill>
                  <a:srgbClr val="00B050"/>
                </a:solidFill>
                <a:effectLst/>
                <a:latin typeface="Roboto" panose="02000000000000000000" pitchFamily="2" charset="0"/>
              </a:rPr>
              <a:t># bins=</a:t>
            </a:r>
            <a:r>
              <a:rPr lang="ja-JP" altLang="en-US" sz="1200" b="0" i="0">
                <a:solidFill>
                  <a:srgbClr val="00B050"/>
                </a:solidFill>
                <a:effectLst/>
                <a:latin typeface="Roboto" panose="02000000000000000000" pitchFamily="2" charset="0"/>
              </a:rPr>
              <a:t>本数なので、</a:t>
            </a:r>
            <a:r>
              <a:rPr lang="en" altLang="ja-JP" sz="1200" b="0" i="0" dirty="0">
                <a:solidFill>
                  <a:srgbClr val="00B050"/>
                </a:solidFill>
                <a:effectLst/>
                <a:latin typeface="Roboto" panose="02000000000000000000" pitchFamily="2" charset="0"/>
              </a:rPr>
              <a:t>x=2</a:t>
            </a:r>
            <a:r>
              <a:rPr lang="ja-JP" altLang="en-US" sz="1200">
                <a:solidFill>
                  <a:srgbClr val="00B050"/>
                </a:solidFill>
                <a:latin typeface="Roboto" panose="02000000000000000000" pitchFamily="2" charset="0"/>
              </a:rPr>
              <a:t>間隔</a:t>
            </a:r>
            <a:r>
              <a:rPr lang="ja-JP" altLang="en-US" sz="1200" b="0" i="0">
                <a:solidFill>
                  <a:srgbClr val="00B050"/>
                </a:solidFill>
                <a:effectLst/>
                <a:latin typeface="Roboto" panose="02000000000000000000" pitchFamily="2" charset="0"/>
              </a:rPr>
              <a:t>で値を見たい場合は、</a:t>
            </a:r>
            <a:r>
              <a:rPr lang="en" altLang="ja-JP" sz="1200" b="0" i="0" dirty="0">
                <a:solidFill>
                  <a:srgbClr val="00B050"/>
                </a:solidFill>
                <a:effectLst/>
                <a:latin typeface="Roboto" panose="02000000000000000000" pitchFamily="2" charset="0"/>
              </a:rPr>
              <a:t>bins=(x</a:t>
            </a:r>
            <a:r>
              <a:rPr lang="ja-JP" altLang="en-US" sz="1200" b="0" i="0">
                <a:solidFill>
                  <a:srgbClr val="00B050"/>
                </a:solidFill>
                <a:effectLst/>
                <a:latin typeface="Roboto" panose="02000000000000000000" pitchFamily="2" charset="0"/>
              </a:rPr>
              <a:t>の最大値</a:t>
            </a:r>
            <a:r>
              <a:rPr lang="en-US" altLang="ja-JP" sz="1200" b="0" i="0" dirty="0">
                <a:solidFill>
                  <a:srgbClr val="00B050"/>
                </a:solidFill>
                <a:effectLst/>
                <a:latin typeface="Roboto" panose="02000000000000000000" pitchFamily="2" charset="0"/>
              </a:rPr>
              <a:t>/2)</a:t>
            </a:r>
            <a:r>
              <a:rPr lang="ja-JP" altLang="en-US" sz="1200" b="0" i="0">
                <a:solidFill>
                  <a:srgbClr val="00B050"/>
                </a:solidFill>
                <a:effectLst/>
                <a:latin typeface="Roboto" panose="02000000000000000000" pitchFamily="2" charset="0"/>
              </a:rPr>
              <a:t>を設定する</a:t>
            </a:r>
          </a:p>
          <a:p>
            <a:pPr lvl="2"/>
            <a:r>
              <a:rPr lang="en-US" altLang="ja-JP" sz="1200" b="0" i="0" dirty="0">
                <a:solidFill>
                  <a:srgbClr val="24292E"/>
                </a:solidFill>
                <a:effectLst/>
                <a:highlight>
                  <a:srgbClr val="808080"/>
                </a:highlight>
                <a:latin typeface="Roboto" panose="02000000000000000000" pitchFamily="2" charset="0"/>
              </a:rPr>
              <a:t># </a:t>
            </a:r>
            <a:r>
              <a:rPr lang="en" altLang="ja-JP" sz="1200" b="0" i="0" dirty="0">
                <a:solidFill>
                  <a:srgbClr val="24292E"/>
                </a:solidFill>
                <a:effectLst/>
                <a:highlight>
                  <a:srgbClr val="808080"/>
                </a:highlight>
                <a:latin typeface="Roboto" panose="02000000000000000000" pitchFamily="2" charset="0"/>
              </a:rPr>
              <a:t>data['</a:t>
            </a:r>
            <a:r>
              <a:rPr lang="en" altLang="ja-JP" sz="1200" b="0" i="0" dirty="0" err="1">
                <a:solidFill>
                  <a:srgbClr val="24292E"/>
                </a:solidFill>
                <a:effectLst/>
                <a:highlight>
                  <a:srgbClr val="808080"/>
                </a:highlight>
                <a:latin typeface="Roboto" panose="02000000000000000000" pitchFamily="2" charset="0"/>
              </a:rPr>
              <a:t>kpl</a:t>
            </a:r>
            <a:r>
              <a:rPr lang="en" altLang="ja-JP" sz="1200" b="0" i="0" dirty="0">
                <a:solidFill>
                  <a:srgbClr val="24292E"/>
                </a:solidFill>
                <a:effectLst/>
                <a:highlight>
                  <a:srgbClr val="808080"/>
                </a:highlight>
                <a:latin typeface="Roboto" panose="02000000000000000000" pitchFamily="2" charset="0"/>
              </a:rPr>
              <a:t>'].</a:t>
            </a:r>
            <a:r>
              <a:rPr lang="en" altLang="ja-JP" sz="1200" b="0" i="0" dirty="0" err="1">
                <a:solidFill>
                  <a:srgbClr val="24292E"/>
                </a:solidFill>
                <a:effectLst/>
                <a:highlight>
                  <a:srgbClr val="808080"/>
                </a:highlight>
                <a:latin typeface="Roboto" panose="02000000000000000000" pitchFamily="2" charset="0"/>
              </a:rPr>
              <a:t>plot.hist</a:t>
            </a:r>
            <a:r>
              <a:rPr lang="en" altLang="ja-JP" sz="1200" b="0" i="0" dirty="0">
                <a:solidFill>
                  <a:srgbClr val="24292E"/>
                </a:solidFill>
                <a:effectLst/>
                <a:highlight>
                  <a:srgbClr val="808080"/>
                </a:highlight>
                <a:latin typeface="Roboto" panose="02000000000000000000" pitchFamily="2" charset="0"/>
              </a:rPr>
              <a:t>(title='</a:t>
            </a:r>
            <a:r>
              <a:rPr lang="en" altLang="ja-JP" sz="1200" b="0" i="0" dirty="0" err="1">
                <a:solidFill>
                  <a:srgbClr val="24292E"/>
                </a:solidFill>
                <a:effectLst/>
                <a:highlight>
                  <a:srgbClr val="808080"/>
                </a:highlight>
                <a:latin typeface="Roboto" panose="02000000000000000000" pitchFamily="2" charset="0"/>
              </a:rPr>
              <a:t>kpl</a:t>
            </a:r>
            <a:r>
              <a:rPr lang="en" altLang="ja-JP" sz="1200" b="0" i="0" dirty="0">
                <a:solidFill>
                  <a:srgbClr val="24292E"/>
                </a:solidFill>
                <a:effectLst/>
                <a:highlight>
                  <a:srgbClr val="808080"/>
                </a:highlight>
                <a:latin typeface="Roboto" panose="02000000000000000000" pitchFamily="2" charset="0"/>
              </a:rPr>
              <a:t>', bins=23) # (46/2)</a:t>
            </a:r>
          </a:p>
          <a:p>
            <a:pPr lvl="2"/>
            <a:r>
              <a:rPr lang="en" altLang="ja-JP" sz="1200" b="0" i="0" dirty="0">
                <a:solidFill>
                  <a:srgbClr val="24292E"/>
                </a:solidFill>
                <a:effectLst/>
                <a:highlight>
                  <a:srgbClr val="808080"/>
                </a:highlight>
                <a:latin typeface="Roboto" panose="02000000000000000000" pitchFamily="2" charset="0"/>
              </a:rPr>
              <a:t>data['</a:t>
            </a:r>
            <a:r>
              <a:rPr lang="en" altLang="ja-JP" sz="1200" b="0" i="0" dirty="0" err="1">
                <a:solidFill>
                  <a:srgbClr val="24292E"/>
                </a:solidFill>
                <a:effectLst/>
                <a:highlight>
                  <a:srgbClr val="808080"/>
                </a:highlight>
                <a:latin typeface="Roboto" panose="02000000000000000000" pitchFamily="2" charset="0"/>
              </a:rPr>
              <a:t>kpl</a:t>
            </a:r>
            <a:r>
              <a:rPr lang="en" altLang="ja-JP" sz="1200" b="0" i="0" dirty="0">
                <a:solidFill>
                  <a:srgbClr val="24292E"/>
                </a:solidFill>
                <a:effectLst/>
                <a:highlight>
                  <a:srgbClr val="808080"/>
                </a:highlight>
                <a:latin typeface="Roboto" panose="02000000000000000000" pitchFamily="2" charset="0"/>
              </a:rPr>
              <a:t>'].</a:t>
            </a:r>
            <a:r>
              <a:rPr lang="en" altLang="ja-JP" sz="1200" b="0" i="0" dirty="0" err="1">
                <a:solidFill>
                  <a:srgbClr val="24292E"/>
                </a:solidFill>
                <a:effectLst/>
                <a:highlight>
                  <a:srgbClr val="808080"/>
                </a:highlight>
                <a:latin typeface="Roboto" panose="02000000000000000000" pitchFamily="2" charset="0"/>
              </a:rPr>
              <a:t>plot.hist</a:t>
            </a:r>
            <a:r>
              <a:rPr lang="en" altLang="ja-JP" sz="1200" b="0" i="0" dirty="0">
                <a:solidFill>
                  <a:srgbClr val="24292E"/>
                </a:solidFill>
                <a:effectLst/>
                <a:highlight>
                  <a:srgbClr val="808080"/>
                </a:highlight>
                <a:latin typeface="Roboto" panose="02000000000000000000" pitchFamily="2" charset="0"/>
              </a:rPr>
              <a:t>(title='</a:t>
            </a:r>
            <a:r>
              <a:rPr lang="en" altLang="ja-JP" sz="1200" b="0" i="0" dirty="0" err="1">
                <a:solidFill>
                  <a:srgbClr val="24292E"/>
                </a:solidFill>
                <a:effectLst/>
                <a:highlight>
                  <a:srgbClr val="808080"/>
                </a:highlight>
                <a:latin typeface="Roboto" panose="02000000000000000000" pitchFamily="2" charset="0"/>
              </a:rPr>
              <a:t>kpl</a:t>
            </a:r>
            <a:r>
              <a:rPr lang="en" altLang="ja-JP" sz="1200" b="0" i="0" dirty="0">
                <a:solidFill>
                  <a:srgbClr val="24292E"/>
                </a:solidFill>
                <a:effectLst/>
                <a:highlight>
                  <a:srgbClr val="808080"/>
                </a:highlight>
                <a:latin typeface="Roboto" panose="02000000000000000000" pitchFamily="2" charset="0"/>
              </a:rPr>
              <a:t>')</a:t>
            </a:r>
          </a:p>
          <a:p>
            <a:pPr lvl="2"/>
            <a:r>
              <a:rPr lang="en" altLang="ja-JP" sz="1200" b="0" i="0" dirty="0" err="1">
                <a:solidFill>
                  <a:srgbClr val="24292E"/>
                </a:solidFill>
                <a:effectLst/>
                <a:highlight>
                  <a:srgbClr val="808080"/>
                </a:highlight>
                <a:latin typeface="Roboto" panose="02000000000000000000" pitchFamily="2" charset="0"/>
              </a:rPr>
              <a:t>plt.show</a:t>
            </a:r>
            <a:r>
              <a:rPr lang="en" altLang="ja-JP" sz="1200" b="0" i="0" dirty="0">
                <a:solidFill>
                  <a:srgbClr val="24292E"/>
                </a:solidFill>
                <a:effectLst/>
                <a:highlight>
                  <a:srgbClr val="808080"/>
                </a:highlight>
                <a:latin typeface="Roboto" panose="02000000000000000000" pitchFamily="2" charset="0"/>
              </a:rPr>
              <a:t>()</a:t>
            </a:r>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543AE12B-E185-0F40-BD2F-161A927D65C0}"/>
              </a:ext>
            </a:extLst>
          </p:cNvPr>
          <p:cNvPicPr>
            <a:picLocks noChangeAspect="1"/>
          </p:cNvPicPr>
          <p:nvPr/>
        </p:nvPicPr>
        <p:blipFill>
          <a:blip r:embed="rId3"/>
          <a:stretch>
            <a:fillRect/>
          </a:stretch>
        </p:blipFill>
        <p:spPr>
          <a:xfrm>
            <a:off x="7968394" y="35258"/>
            <a:ext cx="1970085" cy="1511582"/>
          </a:xfrm>
          <a:prstGeom prst="rect">
            <a:avLst/>
          </a:prstGeom>
        </p:spPr>
      </p:pic>
      <p:pic>
        <p:nvPicPr>
          <p:cNvPr id="8" name="図 7" descr="絵と文字の加工写真&#10;&#10;低い精度で自動的に生成された説明">
            <a:extLst>
              <a:ext uri="{FF2B5EF4-FFF2-40B4-BE49-F238E27FC236}">
                <a16:creationId xmlns:a16="http://schemas.microsoft.com/office/drawing/2014/main" id="{18DB39E9-BAAE-514B-B115-BA9F4D10EACB}"/>
              </a:ext>
            </a:extLst>
          </p:cNvPr>
          <p:cNvPicPr>
            <a:picLocks noChangeAspect="1"/>
          </p:cNvPicPr>
          <p:nvPr/>
        </p:nvPicPr>
        <p:blipFill>
          <a:blip r:embed="rId4"/>
          <a:stretch>
            <a:fillRect/>
          </a:stretch>
        </p:blipFill>
        <p:spPr>
          <a:xfrm>
            <a:off x="6390808" y="346720"/>
            <a:ext cx="1086928" cy="1092336"/>
          </a:xfrm>
          <a:prstGeom prst="rect">
            <a:avLst/>
          </a:prstGeom>
        </p:spPr>
      </p:pic>
      <p:pic>
        <p:nvPicPr>
          <p:cNvPr id="12" name="図 11">
            <a:extLst>
              <a:ext uri="{FF2B5EF4-FFF2-40B4-BE49-F238E27FC236}">
                <a16:creationId xmlns:a16="http://schemas.microsoft.com/office/drawing/2014/main" id="{9DE8B2F5-AC66-9748-9C5B-6908AAD51187}"/>
              </a:ext>
            </a:extLst>
          </p:cNvPr>
          <p:cNvPicPr>
            <a:picLocks noChangeAspect="1"/>
          </p:cNvPicPr>
          <p:nvPr/>
        </p:nvPicPr>
        <p:blipFill>
          <a:blip r:embed="rId5"/>
          <a:stretch>
            <a:fillRect/>
          </a:stretch>
        </p:blipFill>
        <p:spPr>
          <a:xfrm>
            <a:off x="9245522" y="3806050"/>
            <a:ext cx="2265726" cy="1505231"/>
          </a:xfrm>
          <a:prstGeom prst="rect">
            <a:avLst/>
          </a:prstGeom>
        </p:spPr>
      </p:pic>
      <p:pic>
        <p:nvPicPr>
          <p:cNvPr id="18" name="図 17" descr="グラフ, ヒストグラム&#10;&#10;自動的に生成された説明">
            <a:extLst>
              <a:ext uri="{FF2B5EF4-FFF2-40B4-BE49-F238E27FC236}">
                <a16:creationId xmlns:a16="http://schemas.microsoft.com/office/drawing/2014/main" id="{225266AD-B1CA-FB44-9175-87ACDA3D3A22}"/>
              </a:ext>
            </a:extLst>
          </p:cNvPr>
          <p:cNvPicPr>
            <a:picLocks noChangeAspect="1"/>
          </p:cNvPicPr>
          <p:nvPr/>
        </p:nvPicPr>
        <p:blipFill>
          <a:blip r:embed="rId6"/>
          <a:stretch>
            <a:fillRect/>
          </a:stretch>
        </p:blipFill>
        <p:spPr>
          <a:xfrm>
            <a:off x="139617" y="1605531"/>
            <a:ext cx="1397165" cy="739298"/>
          </a:xfrm>
          <a:prstGeom prst="rect">
            <a:avLst/>
          </a:prstGeom>
          <a:ln>
            <a:solidFill>
              <a:srgbClr val="00B050"/>
            </a:solidFill>
          </a:ln>
        </p:spPr>
      </p:pic>
      <p:cxnSp>
        <p:nvCxnSpPr>
          <p:cNvPr id="22" name="直線矢印コネクタ 21">
            <a:extLst>
              <a:ext uri="{FF2B5EF4-FFF2-40B4-BE49-F238E27FC236}">
                <a16:creationId xmlns:a16="http://schemas.microsoft.com/office/drawing/2014/main" id="{9497BE2F-5231-C641-A3C6-A626FA31D6C0}"/>
              </a:ext>
            </a:extLst>
          </p:cNvPr>
          <p:cNvCxnSpPr>
            <a:cxnSpLocks/>
            <a:endCxn id="18" idx="3"/>
          </p:cNvCxnSpPr>
          <p:nvPr/>
        </p:nvCxnSpPr>
        <p:spPr>
          <a:xfrm flipH="1" flipV="1">
            <a:off x="1536782" y="1975180"/>
            <a:ext cx="897660" cy="18547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4" name="図 33" descr="グラフ, 棒グラフ&#10;&#10;自動的に生成された説明">
            <a:extLst>
              <a:ext uri="{FF2B5EF4-FFF2-40B4-BE49-F238E27FC236}">
                <a16:creationId xmlns:a16="http://schemas.microsoft.com/office/drawing/2014/main" id="{E5508E82-4944-F642-98A5-62A083007DDC}"/>
              </a:ext>
            </a:extLst>
          </p:cNvPr>
          <p:cNvPicPr>
            <a:picLocks noChangeAspect="1"/>
          </p:cNvPicPr>
          <p:nvPr/>
        </p:nvPicPr>
        <p:blipFill>
          <a:blip r:embed="rId7"/>
          <a:stretch>
            <a:fillRect/>
          </a:stretch>
        </p:blipFill>
        <p:spPr>
          <a:xfrm>
            <a:off x="9245522" y="5302790"/>
            <a:ext cx="2357459" cy="1505232"/>
          </a:xfrm>
          <a:prstGeom prst="rect">
            <a:avLst/>
          </a:prstGeom>
        </p:spPr>
      </p:pic>
      <p:sp>
        <p:nvSpPr>
          <p:cNvPr id="13" name="正方形/長方形 12">
            <a:extLst>
              <a:ext uri="{FF2B5EF4-FFF2-40B4-BE49-F238E27FC236}">
                <a16:creationId xmlns:a16="http://schemas.microsoft.com/office/drawing/2014/main" id="{AFFA8933-5442-1945-99DD-9CFFD54C3D4E}"/>
              </a:ext>
            </a:extLst>
          </p:cNvPr>
          <p:cNvSpPr/>
          <p:nvPr/>
        </p:nvSpPr>
        <p:spPr>
          <a:xfrm>
            <a:off x="11069782" y="0"/>
            <a:ext cx="1122218" cy="365126"/>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t>Quest</a:t>
            </a:r>
            <a:endParaRPr kumimoji="1" lang="ja-JP" altLang="en-US"/>
          </a:p>
        </p:txBody>
      </p:sp>
    </p:spTree>
    <p:extLst>
      <p:ext uri="{BB962C8B-B14F-4D97-AF65-F5344CB8AC3E}">
        <p14:creationId xmlns:p14="http://schemas.microsoft.com/office/powerpoint/2010/main" val="3636091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617BA6-21FE-A14D-95FD-CDDD6DBEED98}"/>
              </a:ext>
            </a:extLst>
          </p:cNvPr>
          <p:cNvSpPr>
            <a:spLocks noGrp="1"/>
          </p:cNvSpPr>
          <p:nvPr>
            <p:ph type="title"/>
          </p:nvPr>
        </p:nvSpPr>
        <p:spPr>
          <a:xfrm>
            <a:off x="838200" y="365126"/>
            <a:ext cx="10515600" cy="734332"/>
          </a:xfrm>
        </p:spPr>
        <p:txBody>
          <a:bodyPr/>
          <a:lstStyle/>
          <a:p>
            <a:r>
              <a:rPr kumimoji="1" lang="en-US" altLang="ja-JP"/>
              <a:t>2025/02/15</a:t>
            </a:r>
            <a:endParaRPr kumimoji="1" lang="ja-JP" altLang="en-US"/>
          </a:p>
        </p:txBody>
      </p:sp>
      <p:sp>
        <p:nvSpPr>
          <p:cNvPr id="3" name="コンテンツ プレースホルダー 2">
            <a:extLst>
              <a:ext uri="{FF2B5EF4-FFF2-40B4-BE49-F238E27FC236}">
                <a16:creationId xmlns:a16="http://schemas.microsoft.com/office/drawing/2014/main" id="{9CAD9299-C3F1-2342-8ACB-B50BB82A6019}"/>
              </a:ext>
            </a:extLst>
          </p:cNvPr>
          <p:cNvSpPr>
            <a:spLocks noGrp="1"/>
          </p:cNvSpPr>
          <p:nvPr>
            <p:ph idx="1"/>
          </p:nvPr>
        </p:nvSpPr>
        <p:spPr>
          <a:xfrm>
            <a:off x="838200" y="1103040"/>
            <a:ext cx="10515600" cy="5309310"/>
          </a:xfrm>
        </p:spPr>
        <p:txBody>
          <a:bodyPr>
            <a:normAutofit/>
          </a:bodyPr>
          <a:lstStyle/>
          <a:p>
            <a:r>
              <a:rPr kumimoji="1" lang="en-US" altLang="ja-JP" sz="1800" dirty="0"/>
              <a:t>SIGNATE</a:t>
            </a:r>
            <a:r>
              <a:rPr kumimoji="1" lang="ja-JP" altLang="en-US" sz="1800"/>
              <a:t>④</a:t>
            </a:r>
            <a:endParaRPr kumimoji="1" lang="en-US" altLang="ja-JP" sz="1800" dirty="0"/>
          </a:p>
          <a:p>
            <a:pPr lvl="1"/>
            <a:r>
              <a:rPr lang="ja-JP" altLang="en-US" sz="1400"/>
              <a:t>相関について</a:t>
            </a:r>
            <a:endParaRPr lang="en-US" altLang="ja-JP" sz="1400" dirty="0"/>
          </a:p>
          <a:p>
            <a:pPr lvl="2"/>
            <a:r>
              <a:rPr lang="ja-JP" altLang="en-US" sz="1000"/>
              <a:t>量的データの相関</a:t>
            </a:r>
            <a:endParaRPr lang="en-US" altLang="ja-JP" sz="1400" dirty="0"/>
          </a:p>
          <a:p>
            <a:pPr lvl="2"/>
            <a:r>
              <a:rPr lang="ja-JP" altLang="en-US" sz="1000"/>
              <a:t>質的データと量的データの相関</a:t>
            </a:r>
            <a:endParaRPr lang="en-US" altLang="ja-JP" sz="1000" dirty="0"/>
          </a:p>
          <a:p>
            <a:pPr marL="457200" lvl="1" indent="0">
              <a:buNone/>
            </a:pPr>
            <a:endParaRPr lang="en-US" altLang="ja-JP" sz="1400" dirty="0"/>
          </a:p>
          <a:p>
            <a:pPr lvl="2"/>
            <a:r>
              <a:rPr lang="ja-JP" altLang="en-US" sz="1000"/>
              <a:t>相関を確認する理由</a:t>
            </a:r>
            <a:endParaRPr lang="en-US" altLang="ja-JP" sz="1000" dirty="0"/>
          </a:p>
          <a:p>
            <a:pPr lvl="3"/>
            <a:r>
              <a:rPr lang="ja-JP" altLang="en-US" sz="800"/>
              <a:t>予測に有効そうな説明変数を把握するため</a:t>
            </a:r>
            <a:endParaRPr lang="en-US" altLang="ja-JP" sz="800" dirty="0"/>
          </a:p>
          <a:p>
            <a:pPr lvl="1"/>
            <a:r>
              <a:rPr lang="ja-JP" altLang="en-US" sz="1400"/>
              <a:t>相関の確認方法</a:t>
            </a:r>
            <a:endParaRPr lang="en-US" altLang="ja-JP" sz="1400" dirty="0"/>
          </a:p>
          <a:p>
            <a:pPr lvl="2"/>
            <a:r>
              <a:rPr lang="en-US" altLang="ja-JP" sz="1000" dirty="0" err="1"/>
              <a:t>corr</a:t>
            </a:r>
            <a:r>
              <a:rPr lang="ja-JP" altLang="en-US" sz="1000"/>
              <a:t>関数を用いる：</a:t>
            </a:r>
            <a:r>
              <a:rPr lang="en" altLang="ja-JP" sz="1000" b="0" i="0" dirty="0">
                <a:solidFill>
                  <a:srgbClr val="24292E"/>
                </a:solidFill>
                <a:effectLst/>
                <a:highlight>
                  <a:srgbClr val="808080"/>
                </a:highlight>
                <a:latin typeface="SFMono-Regular"/>
              </a:rPr>
              <a:t> </a:t>
            </a:r>
            <a:r>
              <a:rPr lang="en" altLang="ja-JP" sz="1000" b="0" i="0" dirty="0" err="1">
                <a:solidFill>
                  <a:srgbClr val="24292E"/>
                </a:solidFill>
                <a:effectLst/>
                <a:highlight>
                  <a:srgbClr val="808080"/>
                </a:highlight>
                <a:latin typeface="SFMono-Regular"/>
              </a:rPr>
              <a:t>DataFrame</a:t>
            </a:r>
            <a:r>
              <a:rPr lang="ja-JP" altLang="en-US" sz="1000" b="0" i="0">
                <a:solidFill>
                  <a:srgbClr val="24292E"/>
                </a:solidFill>
                <a:effectLst/>
                <a:highlight>
                  <a:srgbClr val="808080"/>
                </a:highlight>
                <a:latin typeface="SFMono-Regular"/>
              </a:rPr>
              <a:t>が代入された変数</a:t>
            </a:r>
            <a:r>
              <a:rPr lang="en-US" altLang="ja-JP" sz="1000" b="0" i="0" dirty="0">
                <a:solidFill>
                  <a:srgbClr val="24292E"/>
                </a:solidFill>
                <a:effectLst/>
                <a:highlight>
                  <a:srgbClr val="808080"/>
                </a:highlight>
                <a:latin typeface="SFMono-Regular"/>
              </a:rPr>
              <a:t>.</a:t>
            </a:r>
            <a:r>
              <a:rPr lang="en-US" altLang="ja-JP" sz="1000" b="0" i="0" dirty="0" err="1">
                <a:solidFill>
                  <a:srgbClr val="24292E"/>
                </a:solidFill>
                <a:effectLst/>
                <a:highlight>
                  <a:srgbClr val="808080"/>
                </a:highlight>
                <a:latin typeface="SFMono-Regular"/>
              </a:rPr>
              <a:t>corr</a:t>
            </a:r>
            <a:r>
              <a:rPr lang="en-US" altLang="ja-JP" sz="1000" b="0" i="0" dirty="0">
                <a:solidFill>
                  <a:srgbClr val="24292E"/>
                </a:solidFill>
                <a:effectLst/>
                <a:highlight>
                  <a:srgbClr val="808080"/>
                </a:highlight>
                <a:latin typeface="SFMono-Regular"/>
              </a:rPr>
              <a:t>()</a:t>
            </a:r>
            <a:endParaRPr lang="en-US" altLang="ja-JP" sz="1000" dirty="0"/>
          </a:p>
          <a:p>
            <a:pPr lvl="3"/>
            <a:r>
              <a:rPr lang="ja-JP" altLang="en-US" sz="800"/>
              <a:t>数値データの相関がわかる（質的データは除外される）</a:t>
            </a:r>
            <a:endParaRPr lang="en-US" altLang="ja-JP" sz="800" dirty="0"/>
          </a:p>
          <a:p>
            <a:pPr lvl="1"/>
            <a:r>
              <a:rPr lang="ja-JP" altLang="en-US" sz="1400"/>
              <a:t>相関の可視化</a:t>
            </a:r>
            <a:endParaRPr lang="en-US" altLang="ja-JP" sz="1000" dirty="0"/>
          </a:p>
          <a:p>
            <a:pPr lvl="2"/>
            <a:r>
              <a:rPr lang="ja-JP" altLang="en-US" sz="1000"/>
              <a:t>散布図：量的データどうしの可視化</a:t>
            </a:r>
            <a:endParaRPr lang="en-US" altLang="ja-JP" sz="1000" dirty="0"/>
          </a:p>
          <a:p>
            <a:pPr lvl="2"/>
            <a:r>
              <a:rPr lang="ja-JP" altLang="en-US" sz="1000"/>
              <a:t>箱ひげ図：量的データと質的データの相関</a:t>
            </a:r>
            <a:r>
              <a:rPr lang="en-US" altLang="ja-JP" sz="1000" dirty="0"/>
              <a:t> (</a:t>
            </a:r>
            <a:r>
              <a:rPr lang="ja-JP" altLang="en-US" sz="1000" b="1">
                <a:solidFill>
                  <a:srgbClr val="FFC000"/>
                </a:solidFill>
              </a:rPr>
              <a:t>質的データの値</a:t>
            </a:r>
            <a:r>
              <a:rPr lang="en-US" altLang="ja-JP" sz="1000" b="1" dirty="0">
                <a:solidFill>
                  <a:srgbClr val="FFC000"/>
                </a:solidFill>
              </a:rPr>
              <a:t>(</a:t>
            </a:r>
            <a:r>
              <a:rPr lang="ja-JP" altLang="en-US" sz="1000" b="1">
                <a:solidFill>
                  <a:srgbClr val="FFC000"/>
                </a:solidFill>
              </a:rPr>
              <a:t>クラス</a:t>
            </a:r>
            <a:r>
              <a:rPr lang="en-US" altLang="ja-JP" sz="1000" b="1" dirty="0">
                <a:solidFill>
                  <a:srgbClr val="FFC000"/>
                </a:solidFill>
              </a:rPr>
              <a:t>)</a:t>
            </a:r>
            <a:r>
              <a:rPr lang="ja-JP" altLang="en-US" sz="1000" b="1">
                <a:solidFill>
                  <a:srgbClr val="FFC000"/>
                </a:solidFill>
              </a:rPr>
              <a:t>ごとに箱ひげ図を作成</a:t>
            </a:r>
            <a:r>
              <a:rPr lang="en-US" altLang="ja-JP" sz="1000" dirty="0"/>
              <a:t>)</a:t>
            </a:r>
          </a:p>
          <a:p>
            <a:pPr lvl="3"/>
            <a:r>
              <a:rPr lang="ja-JP" altLang="en-US" sz="800"/>
              <a:t>データの数はわからない。</a:t>
            </a:r>
            <a:endParaRPr lang="en-US" altLang="ja-JP" sz="800" dirty="0"/>
          </a:p>
          <a:p>
            <a:pPr lvl="3"/>
            <a:r>
              <a:rPr lang="ja-JP" altLang="en-US" sz="800"/>
              <a:t>データ数が大きくても分布が小さければ小さくなるし、データが少なくても分布が大きければ大きくなる。</a:t>
            </a:r>
          </a:p>
        </p:txBody>
      </p:sp>
      <p:pic>
        <p:nvPicPr>
          <p:cNvPr id="11" name="図 10">
            <a:extLst>
              <a:ext uri="{FF2B5EF4-FFF2-40B4-BE49-F238E27FC236}">
                <a16:creationId xmlns:a16="http://schemas.microsoft.com/office/drawing/2014/main" id="{C1FA572F-EFFF-5247-AFC2-0BC23C803E1D}"/>
              </a:ext>
            </a:extLst>
          </p:cNvPr>
          <p:cNvPicPr>
            <a:picLocks noChangeAspect="1"/>
          </p:cNvPicPr>
          <p:nvPr/>
        </p:nvPicPr>
        <p:blipFill>
          <a:blip r:embed="rId3"/>
          <a:stretch>
            <a:fillRect/>
          </a:stretch>
        </p:blipFill>
        <p:spPr>
          <a:xfrm>
            <a:off x="3473932" y="966093"/>
            <a:ext cx="1283188" cy="721793"/>
          </a:xfrm>
          <a:prstGeom prst="rect">
            <a:avLst/>
          </a:prstGeom>
        </p:spPr>
      </p:pic>
      <p:pic>
        <p:nvPicPr>
          <p:cNvPr id="6" name="図 5" descr="テーブル が含まれている画像&#10;&#10;自動的に生成された説明">
            <a:extLst>
              <a:ext uri="{FF2B5EF4-FFF2-40B4-BE49-F238E27FC236}">
                <a16:creationId xmlns:a16="http://schemas.microsoft.com/office/drawing/2014/main" id="{7AEF0E9A-9DD9-4341-B65C-AF9907DBDB57}"/>
              </a:ext>
            </a:extLst>
          </p:cNvPr>
          <p:cNvPicPr>
            <a:picLocks noChangeAspect="1"/>
          </p:cNvPicPr>
          <p:nvPr/>
        </p:nvPicPr>
        <p:blipFill>
          <a:blip r:embed="rId4"/>
          <a:stretch>
            <a:fillRect/>
          </a:stretch>
        </p:blipFill>
        <p:spPr>
          <a:xfrm>
            <a:off x="4229773" y="1734603"/>
            <a:ext cx="1283188" cy="721793"/>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71824E11-7245-374B-93D3-D405E4AF8C59}"/>
              </a:ext>
            </a:extLst>
          </p:cNvPr>
          <p:cNvPicPr>
            <a:picLocks noChangeAspect="1"/>
          </p:cNvPicPr>
          <p:nvPr/>
        </p:nvPicPr>
        <p:blipFill>
          <a:blip r:embed="rId5"/>
          <a:stretch>
            <a:fillRect/>
          </a:stretch>
        </p:blipFill>
        <p:spPr>
          <a:xfrm>
            <a:off x="4871367" y="-42526"/>
            <a:ext cx="3515052" cy="1977216"/>
          </a:xfrm>
          <a:prstGeom prst="rect">
            <a:avLst/>
          </a:prstGeom>
          <a:ln>
            <a:noFill/>
          </a:ln>
          <a:effectLst>
            <a:softEdge rad="112500"/>
          </a:effectLst>
        </p:spPr>
      </p:pic>
      <p:pic>
        <p:nvPicPr>
          <p:cNvPr id="13" name="図 12" descr="グラフ&#10;&#10;自動的に生成された説明">
            <a:extLst>
              <a:ext uri="{FF2B5EF4-FFF2-40B4-BE49-F238E27FC236}">
                <a16:creationId xmlns:a16="http://schemas.microsoft.com/office/drawing/2014/main" id="{7CFCE7BB-2049-E841-B87B-9E677B6BC255}"/>
              </a:ext>
            </a:extLst>
          </p:cNvPr>
          <p:cNvPicPr>
            <a:picLocks noChangeAspect="1"/>
          </p:cNvPicPr>
          <p:nvPr/>
        </p:nvPicPr>
        <p:blipFill rotWithShape="1">
          <a:blip r:embed="rId6"/>
          <a:srcRect r="52037"/>
          <a:stretch/>
        </p:blipFill>
        <p:spPr>
          <a:xfrm>
            <a:off x="1803916" y="4712502"/>
            <a:ext cx="1708332" cy="2003516"/>
          </a:xfrm>
          <a:prstGeom prst="rect">
            <a:avLst/>
          </a:prstGeom>
        </p:spPr>
      </p:pic>
      <p:pic>
        <p:nvPicPr>
          <p:cNvPr id="17" name="図 16" descr="グラフ, 箱ひげ図&#10;&#10;自動的に生成された説明">
            <a:extLst>
              <a:ext uri="{FF2B5EF4-FFF2-40B4-BE49-F238E27FC236}">
                <a16:creationId xmlns:a16="http://schemas.microsoft.com/office/drawing/2014/main" id="{12BE4267-393A-1042-9B1F-50EE19186EB8}"/>
              </a:ext>
            </a:extLst>
          </p:cNvPr>
          <p:cNvPicPr>
            <a:picLocks noChangeAspect="1"/>
          </p:cNvPicPr>
          <p:nvPr/>
        </p:nvPicPr>
        <p:blipFill rotWithShape="1">
          <a:blip r:embed="rId7"/>
          <a:srcRect l="51167"/>
          <a:stretch/>
        </p:blipFill>
        <p:spPr>
          <a:xfrm>
            <a:off x="3427076" y="4712502"/>
            <a:ext cx="1739338" cy="2003516"/>
          </a:xfrm>
          <a:prstGeom prst="rect">
            <a:avLst/>
          </a:prstGeom>
        </p:spPr>
      </p:pic>
      <p:pic>
        <p:nvPicPr>
          <p:cNvPr id="20" name="図 19" descr="グラフ&#10;&#10;自動的に生成された説明">
            <a:extLst>
              <a:ext uri="{FF2B5EF4-FFF2-40B4-BE49-F238E27FC236}">
                <a16:creationId xmlns:a16="http://schemas.microsoft.com/office/drawing/2014/main" id="{635E648C-824C-6342-83B0-F3CEE52997A8}"/>
              </a:ext>
            </a:extLst>
          </p:cNvPr>
          <p:cNvPicPr>
            <a:picLocks noChangeAspect="1"/>
          </p:cNvPicPr>
          <p:nvPr/>
        </p:nvPicPr>
        <p:blipFill rotWithShape="1">
          <a:blip r:embed="rId8"/>
          <a:srcRect r="14120"/>
          <a:stretch/>
        </p:blipFill>
        <p:spPr>
          <a:xfrm>
            <a:off x="0" y="4116901"/>
            <a:ext cx="2014309" cy="1319348"/>
          </a:xfrm>
          <a:prstGeom prst="rect">
            <a:avLst/>
          </a:prstGeom>
        </p:spPr>
      </p:pic>
      <p:cxnSp>
        <p:nvCxnSpPr>
          <p:cNvPr id="23" name="直線矢印コネクタ 22">
            <a:extLst>
              <a:ext uri="{FF2B5EF4-FFF2-40B4-BE49-F238E27FC236}">
                <a16:creationId xmlns:a16="http://schemas.microsoft.com/office/drawing/2014/main" id="{028B4C59-43EB-CE40-BFDB-7BF3457FA73D}"/>
              </a:ext>
            </a:extLst>
          </p:cNvPr>
          <p:cNvCxnSpPr>
            <a:cxnSpLocks/>
          </p:cNvCxnSpPr>
          <p:nvPr/>
        </p:nvCxnSpPr>
        <p:spPr>
          <a:xfrm flipH="1" flipV="1">
            <a:off x="1525801" y="4865626"/>
            <a:ext cx="654826" cy="2339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5" name="図 34">
            <a:extLst>
              <a:ext uri="{FF2B5EF4-FFF2-40B4-BE49-F238E27FC236}">
                <a16:creationId xmlns:a16="http://schemas.microsoft.com/office/drawing/2014/main" id="{B9A0FDE5-3644-B743-A67A-6E19EBE3E0D2}"/>
              </a:ext>
            </a:extLst>
          </p:cNvPr>
          <p:cNvPicPr>
            <a:picLocks noChangeAspect="1"/>
          </p:cNvPicPr>
          <p:nvPr/>
        </p:nvPicPr>
        <p:blipFill>
          <a:blip r:embed="rId9"/>
          <a:stretch>
            <a:fillRect/>
          </a:stretch>
        </p:blipFill>
        <p:spPr>
          <a:xfrm>
            <a:off x="5301941" y="4865626"/>
            <a:ext cx="2325617" cy="1308159"/>
          </a:xfrm>
          <a:prstGeom prst="rect">
            <a:avLst/>
          </a:prstGeom>
        </p:spPr>
      </p:pic>
      <p:pic>
        <p:nvPicPr>
          <p:cNvPr id="37" name="図 36" descr="グラフ, 箱ひげ図&#10;&#10;自動的に生成された説明">
            <a:extLst>
              <a:ext uri="{FF2B5EF4-FFF2-40B4-BE49-F238E27FC236}">
                <a16:creationId xmlns:a16="http://schemas.microsoft.com/office/drawing/2014/main" id="{21650050-5A4A-9047-85A4-F0BB2B973C20}"/>
              </a:ext>
            </a:extLst>
          </p:cNvPr>
          <p:cNvPicPr>
            <a:picLocks noChangeAspect="1"/>
          </p:cNvPicPr>
          <p:nvPr/>
        </p:nvPicPr>
        <p:blipFill>
          <a:blip r:embed="rId10"/>
          <a:stretch>
            <a:fillRect/>
          </a:stretch>
        </p:blipFill>
        <p:spPr>
          <a:xfrm>
            <a:off x="5581917" y="5861593"/>
            <a:ext cx="1765663" cy="993185"/>
          </a:xfrm>
          <a:prstGeom prst="rect">
            <a:avLst/>
          </a:prstGeom>
        </p:spPr>
      </p:pic>
      <p:pic>
        <p:nvPicPr>
          <p:cNvPr id="39" name="図 38" descr="グラフ, 箱ひげ図&#10;&#10;自動的に生成された説明">
            <a:extLst>
              <a:ext uri="{FF2B5EF4-FFF2-40B4-BE49-F238E27FC236}">
                <a16:creationId xmlns:a16="http://schemas.microsoft.com/office/drawing/2014/main" id="{AA89EDC9-49F1-0A48-ABF3-AF166D396BF3}"/>
              </a:ext>
            </a:extLst>
          </p:cNvPr>
          <p:cNvPicPr>
            <a:picLocks noChangeAspect="1"/>
          </p:cNvPicPr>
          <p:nvPr/>
        </p:nvPicPr>
        <p:blipFill>
          <a:blip r:embed="rId11"/>
          <a:stretch>
            <a:fillRect/>
          </a:stretch>
        </p:blipFill>
        <p:spPr>
          <a:xfrm>
            <a:off x="7681678" y="4865627"/>
            <a:ext cx="3515051" cy="1977216"/>
          </a:xfrm>
          <a:prstGeom prst="rect">
            <a:avLst/>
          </a:prstGeom>
        </p:spPr>
      </p:pic>
      <p:cxnSp>
        <p:nvCxnSpPr>
          <p:cNvPr id="51" name="直線矢印コネクタ 50">
            <a:extLst>
              <a:ext uri="{FF2B5EF4-FFF2-40B4-BE49-F238E27FC236}">
                <a16:creationId xmlns:a16="http://schemas.microsoft.com/office/drawing/2014/main" id="{0E69418B-2BF0-AE4F-9253-2E1DE0CA1EA5}"/>
              </a:ext>
            </a:extLst>
          </p:cNvPr>
          <p:cNvCxnSpPr>
            <a:cxnSpLocks/>
            <a:endCxn id="35" idx="1"/>
          </p:cNvCxnSpPr>
          <p:nvPr/>
        </p:nvCxnSpPr>
        <p:spPr>
          <a:xfrm>
            <a:off x="4473709" y="5120116"/>
            <a:ext cx="828232" cy="3995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55" name="図 54" descr="グラフ, 箱ひげ図&#10;&#10;自動的に生成された説明">
            <a:extLst>
              <a:ext uri="{FF2B5EF4-FFF2-40B4-BE49-F238E27FC236}">
                <a16:creationId xmlns:a16="http://schemas.microsoft.com/office/drawing/2014/main" id="{540D6582-0196-2446-B60D-67336B40E8BF}"/>
              </a:ext>
            </a:extLst>
          </p:cNvPr>
          <p:cNvPicPr>
            <a:picLocks noChangeAspect="1"/>
          </p:cNvPicPr>
          <p:nvPr/>
        </p:nvPicPr>
        <p:blipFill>
          <a:blip r:embed="rId12"/>
          <a:stretch>
            <a:fillRect/>
          </a:stretch>
        </p:blipFill>
        <p:spPr>
          <a:xfrm>
            <a:off x="9439204" y="3900546"/>
            <a:ext cx="2730138" cy="1535703"/>
          </a:xfrm>
          <a:prstGeom prst="rect">
            <a:avLst/>
          </a:prstGeom>
        </p:spPr>
      </p:pic>
      <p:sp>
        <p:nvSpPr>
          <p:cNvPr id="56" name="テキスト ボックス 55">
            <a:extLst>
              <a:ext uri="{FF2B5EF4-FFF2-40B4-BE49-F238E27FC236}">
                <a16:creationId xmlns:a16="http://schemas.microsoft.com/office/drawing/2014/main" id="{F2F24A5D-43CE-B948-B4E3-8DA5FA6CAA9C}"/>
              </a:ext>
            </a:extLst>
          </p:cNvPr>
          <p:cNvSpPr txBox="1"/>
          <p:nvPr/>
        </p:nvSpPr>
        <p:spPr>
          <a:xfrm>
            <a:off x="9224353" y="4663777"/>
            <a:ext cx="3159839" cy="215444"/>
          </a:xfrm>
          <a:prstGeom prst="rect">
            <a:avLst/>
          </a:prstGeom>
          <a:noFill/>
        </p:spPr>
        <p:txBody>
          <a:bodyPr wrap="none" rtlCol="0">
            <a:spAutoFit/>
          </a:bodyPr>
          <a:lstStyle/>
          <a:p>
            <a:r>
              <a:rPr kumimoji="1" lang="ja-JP" altLang="en-US" sz="800" b="1">
                <a:solidFill>
                  <a:srgbClr val="FF0000"/>
                </a:solidFill>
              </a:rPr>
              <a:t>質的データによって量的データの分布が異なることを確認できる</a:t>
            </a:r>
          </a:p>
        </p:txBody>
      </p:sp>
      <p:pic>
        <p:nvPicPr>
          <p:cNvPr id="58" name="図 57" descr="グラフ, 箱ひげ図&#10;&#10;自動的に生成された説明">
            <a:extLst>
              <a:ext uri="{FF2B5EF4-FFF2-40B4-BE49-F238E27FC236}">
                <a16:creationId xmlns:a16="http://schemas.microsoft.com/office/drawing/2014/main" id="{307000B3-6B09-224F-8F30-B47613AA9242}"/>
              </a:ext>
            </a:extLst>
          </p:cNvPr>
          <p:cNvPicPr>
            <a:picLocks noChangeAspect="1"/>
          </p:cNvPicPr>
          <p:nvPr/>
        </p:nvPicPr>
        <p:blipFill>
          <a:blip r:embed="rId13"/>
          <a:stretch>
            <a:fillRect/>
          </a:stretch>
        </p:blipFill>
        <p:spPr>
          <a:xfrm>
            <a:off x="9088846" y="2155022"/>
            <a:ext cx="3103154" cy="1745524"/>
          </a:xfrm>
          <a:prstGeom prst="rect">
            <a:avLst/>
          </a:prstGeom>
        </p:spPr>
      </p:pic>
      <p:sp>
        <p:nvSpPr>
          <p:cNvPr id="59" name="テキスト ボックス 58">
            <a:extLst>
              <a:ext uri="{FF2B5EF4-FFF2-40B4-BE49-F238E27FC236}">
                <a16:creationId xmlns:a16="http://schemas.microsoft.com/office/drawing/2014/main" id="{FB9CAA4E-6C84-E848-91C8-2A512CE01831}"/>
              </a:ext>
            </a:extLst>
          </p:cNvPr>
          <p:cNvSpPr txBox="1"/>
          <p:nvPr/>
        </p:nvSpPr>
        <p:spPr>
          <a:xfrm>
            <a:off x="9324330" y="2660207"/>
            <a:ext cx="2903200" cy="338554"/>
          </a:xfrm>
          <a:prstGeom prst="rect">
            <a:avLst/>
          </a:prstGeom>
          <a:noFill/>
        </p:spPr>
        <p:txBody>
          <a:bodyPr wrap="square" rtlCol="0">
            <a:spAutoFit/>
          </a:bodyPr>
          <a:lstStyle/>
          <a:p>
            <a:r>
              <a:rPr kumimoji="1" lang="ja-JP" altLang="en-US" sz="800" b="1">
                <a:solidFill>
                  <a:srgbClr val="FF0000"/>
                </a:solidFill>
              </a:rPr>
              <a:t>質的データでは並び順に関係ないので、質的データごとに量的データの分布が異なれば相関があるとみなせる</a:t>
            </a:r>
          </a:p>
        </p:txBody>
      </p:sp>
      <p:pic>
        <p:nvPicPr>
          <p:cNvPr id="61" name="図 60" descr="テキスト, メール&#10;&#10;自動的に生成された説明">
            <a:extLst>
              <a:ext uri="{FF2B5EF4-FFF2-40B4-BE49-F238E27FC236}">
                <a16:creationId xmlns:a16="http://schemas.microsoft.com/office/drawing/2014/main" id="{3CD9C2B7-C77B-9C45-84E1-E238D6B4EBFE}"/>
              </a:ext>
            </a:extLst>
          </p:cNvPr>
          <p:cNvPicPr>
            <a:picLocks noChangeAspect="1"/>
          </p:cNvPicPr>
          <p:nvPr/>
        </p:nvPicPr>
        <p:blipFill>
          <a:blip r:embed="rId14"/>
          <a:stretch>
            <a:fillRect/>
          </a:stretch>
        </p:blipFill>
        <p:spPr>
          <a:xfrm>
            <a:off x="9375565" y="528396"/>
            <a:ext cx="2619829" cy="1473654"/>
          </a:xfrm>
          <a:prstGeom prst="rect">
            <a:avLst/>
          </a:prstGeom>
        </p:spPr>
      </p:pic>
      <p:cxnSp>
        <p:nvCxnSpPr>
          <p:cNvPr id="62" name="直線矢印コネクタ 61">
            <a:extLst>
              <a:ext uri="{FF2B5EF4-FFF2-40B4-BE49-F238E27FC236}">
                <a16:creationId xmlns:a16="http://schemas.microsoft.com/office/drawing/2014/main" id="{ECC7AD0D-515E-1341-A4D6-6BB64E01BCD1}"/>
              </a:ext>
            </a:extLst>
          </p:cNvPr>
          <p:cNvCxnSpPr>
            <a:cxnSpLocks/>
            <a:endCxn id="11" idx="1"/>
          </p:cNvCxnSpPr>
          <p:nvPr/>
        </p:nvCxnSpPr>
        <p:spPr>
          <a:xfrm flipV="1">
            <a:off x="2924355" y="1326990"/>
            <a:ext cx="549577" cy="36089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A8BC085B-E91B-724F-9F9A-EE8B8325FCFD}"/>
              </a:ext>
            </a:extLst>
          </p:cNvPr>
          <p:cNvCxnSpPr>
            <a:cxnSpLocks/>
            <a:endCxn id="6" idx="1"/>
          </p:cNvCxnSpPr>
          <p:nvPr/>
        </p:nvCxnSpPr>
        <p:spPr>
          <a:xfrm>
            <a:off x="3933645" y="1984122"/>
            <a:ext cx="296128" cy="11137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B91C182-5921-5E47-8B69-DB8933AC7505}"/>
              </a:ext>
            </a:extLst>
          </p:cNvPr>
          <p:cNvCxnSpPr>
            <a:cxnSpLocks/>
          </p:cNvCxnSpPr>
          <p:nvPr/>
        </p:nvCxnSpPr>
        <p:spPr>
          <a:xfrm flipV="1">
            <a:off x="8668512" y="164592"/>
            <a:ext cx="0" cy="43342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EA700D1-1A12-9742-A6EC-6C447B680731}"/>
              </a:ext>
            </a:extLst>
          </p:cNvPr>
          <p:cNvCxnSpPr>
            <a:cxnSpLocks/>
          </p:cNvCxnSpPr>
          <p:nvPr/>
        </p:nvCxnSpPr>
        <p:spPr>
          <a:xfrm>
            <a:off x="7538006" y="4498848"/>
            <a:ext cx="112706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0006231-86B5-B047-945D-FD088B7AA3E8}"/>
              </a:ext>
            </a:extLst>
          </p:cNvPr>
          <p:cNvCxnSpPr>
            <a:cxnSpLocks/>
          </p:cNvCxnSpPr>
          <p:nvPr/>
        </p:nvCxnSpPr>
        <p:spPr>
          <a:xfrm>
            <a:off x="2853002" y="3687598"/>
            <a:ext cx="46850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B0AC97A7-3C46-EF45-A512-8791CE5DF29E}"/>
              </a:ext>
            </a:extLst>
          </p:cNvPr>
          <p:cNvCxnSpPr>
            <a:cxnSpLocks/>
          </p:cNvCxnSpPr>
          <p:nvPr/>
        </p:nvCxnSpPr>
        <p:spPr>
          <a:xfrm>
            <a:off x="7538006" y="3687598"/>
            <a:ext cx="0" cy="811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B3370C19-05F1-9D4A-9712-9AA663AC7D06}"/>
              </a:ext>
            </a:extLst>
          </p:cNvPr>
          <p:cNvSpPr/>
          <p:nvPr/>
        </p:nvSpPr>
        <p:spPr>
          <a:xfrm>
            <a:off x="11069782" y="0"/>
            <a:ext cx="1122218" cy="365126"/>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t>Quest</a:t>
            </a:r>
            <a:endParaRPr kumimoji="1" lang="ja-JP" altLang="en-US"/>
          </a:p>
        </p:txBody>
      </p:sp>
    </p:spTree>
    <p:extLst>
      <p:ext uri="{BB962C8B-B14F-4D97-AF65-F5344CB8AC3E}">
        <p14:creationId xmlns:p14="http://schemas.microsoft.com/office/powerpoint/2010/main" val="2649961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617BA6-21FE-A14D-95FD-CDDD6DBEED98}"/>
              </a:ext>
            </a:extLst>
          </p:cNvPr>
          <p:cNvSpPr>
            <a:spLocks noGrp="1"/>
          </p:cNvSpPr>
          <p:nvPr>
            <p:ph type="title"/>
          </p:nvPr>
        </p:nvSpPr>
        <p:spPr>
          <a:xfrm>
            <a:off x="838200" y="365126"/>
            <a:ext cx="10515600" cy="734332"/>
          </a:xfrm>
        </p:spPr>
        <p:txBody>
          <a:bodyPr/>
          <a:lstStyle/>
          <a:p>
            <a:r>
              <a:rPr kumimoji="1" lang="en-US" altLang="ja-JP"/>
              <a:t>2025/02/15</a:t>
            </a:r>
            <a:endParaRPr kumimoji="1" lang="ja-JP" altLang="en-US"/>
          </a:p>
        </p:txBody>
      </p:sp>
      <p:sp>
        <p:nvSpPr>
          <p:cNvPr id="3" name="コンテンツ プレースホルダー 2">
            <a:extLst>
              <a:ext uri="{FF2B5EF4-FFF2-40B4-BE49-F238E27FC236}">
                <a16:creationId xmlns:a16="http://schemas.microsoft.com/office/drawing/2014/main" id="{9CAD9299-C3F1-2342-8ACB-B50BB82A6019}"/>
              </a:ext>
            </a:extLst>
          </p:cNvPr>
          <p:cNvSpPr>
            <a:spLocks noGrp="1"/>
          </p:cNvSpPr>
          <p:nvPr>
            <p:ph idx="1"/>
          </p:nvPr>
        </p:nvSpPr>
        <p:spPr>
          <a:xfrm>
            <a:off x="838200" y="997527"/>
            <a:ext cx="10515600" cy="5309310"/>
          </a:xfrm>
        </p:spPr>
        <p:txBody>
          <a:bodyPr>
            <a:normAutofit lnSpcReduction="10000"/>
          </a:bodyPr>
          <a:lstStyle/>
          <a:p>
            <a:r>
              <a:rPr kumimoji="1" lang="en-US" altLang="ja-JP" sz="1800" dirty="0"/>
              <a:t>SIGNATE</a:t>
            </a:r>
            <a:r>
              <a:rPr lang="ja-JP" altLang="en-US" sz="1800"/>
              <a:t>⑤</a:t>
            </a:r>
            <a:endParaRPr lang="en-US" altLang="ja-JP" sz="1800" dirty="0"/>
          </a:p>
          <a:p>
            <a:pPr lvl="1"/>
            <a:r>
              <a:rPr lang="ja-JP" altLang="en-US" sz="1600"/>
              <a:t>相関係数の算出</a:t>
            </a:r>
            <a:endParaRPr lang="en-US" altLang="ja-JP" sz="1600" dirty="0"/>
          </a:p>
          <a:p>
            <a:pPr lvl="2"/>
            <a:r>
              <a:rPr lang="ja-JP" altLang="en-US" sz="1000"/>
              <a:t>メモ：</a:t>
            </a:r>
            <a:r>
              <a:rPr lang="ja-JP" altLang="en-US" sz="1000" b="0" i="0">
                <a:solidFill>
                  <a:srgbClr val="24292E"/>
                </a:solidFill>
                <a:effectLst/>
                <a:latin typeface="Roboto" panose="02000000000000000000" pitchFamily="2" charset="0"/>
              </a:rPr>
              <a:t>データ分析において、変数間の関係性を明らかにすることは重要です。なぜなら、変数間の関係性は、データの解釈や仮説作りを検討する上で、重要な情報を提供してくれるからです。</a:t>
            </a:r>
            <a:endParaRPr lang="en-US" altLang="ja-JP" sz="1000" dirty="0">
              <a:solidFill>
                <a:srgbClr val="24292E"/>
              </a:solidFill>
              <a:latin typeface="Roboto" panose="02000000000000000000" pitchFamily="2" charset="0"/>
            </a:endParaRPr>
          </a:p>
          <a:p>
            <a:pPr lvl="3"/>
            <a:r>
              <a:rPr lang="ja-JP" altLang="en-US" sz="800" b="0" i="0">
                <a:solidFill>
                  <a:srgbClr val="24292E"/>
                </a:solidFill>
                <a:effectLst/>
                <a:latin typeface="Roboto" panose="02000000000000000000" pitchFamily="2" charset="0"/>
              </a:rPr>
              <a:t>変数間の関係性を見る１つの方法として、</a:t>
            </a:r>
            <a:r>
              <a:rPr lang="ja-JP" altLang="en-US" sz="800" b="1" i="0">
                <a:solidFill>
                  <a:srgbClr val="24292E"/>
                </a:solidFill>
                <a:effectLst/>
                <a:latin typeface="Roboto" panose="02000000000000000000" pitchFamily="2" charset="0"/>
              </a:rPr>
              <a:t>変数間の相関関係</a:t>
            </a:r>
            <a:r>
              <a:rPr lang="ja-JP" altLang="en-US" sz="800" b="0" i="0">
                <a:solidFill>
                  <a:srgbClr val="24292E"/>
                </a:solidFill>
                <a:effectLst/>
                <a:latin typeface="Roboto" panose="02000000000000000000" pitchFamily="2" charset="0"/>
              </a:rPr>
              <a:t>を確認する方法があります。</a:t>
            </a:r>
            <a:endParaRPr lang="en-US" altLang="ja-JP" sz="800" b="0" i="0" dirty="0">
              <a:solidFill>
                <a:srgbClr val="24292E"/>
              </a:solidFill>
              <a:effectLst/>
              <a:latin typeface="Roboto" panose="02000000000000000000" pitchFamily="2" charset="0"/>
            </a:endParaRPr>
          </a:p>
          <a:p>
            <a:pPr lvl="3"/>
            <a:r>
              <a:rPr lang="ja-JP" altLang="en-US" sz="800" b="0" i="0">
                <a:solidFill>
                  <a:srgbClr val="24292E"/>
                </a:solidFill>
                <a:effectLst/>
                <a:latin typeface="Roboto" panose="02000000000000000000" pitchFamily="2" charset="0"/>
              </a:rPr>
              <a:t>例えば</a:t>
            </a:r>
            <a:r>
              <a:rPr lang="ja-JP" altLang="en-US" sz="800" b="1" i="0">
                <a:solidFill>
                  <a:srgbClr val="24292E"/>
                </a:solidFill>
                <a:effectLst/>
                <a:latin typeface="Roboto" panose="02000000000000000000" pitchFamily="2" charset="0"/>
              </a:rPr>
              <a:t>予測モデルを作る際</a:t>
            </a:r>
            <a:r>
              <a:rPr lang="ja-JP" altLang="en-US" sz="800" b="0" i="0">
                <a:solidFill>
                  <a:srgbClr val="24292E"/>
                </a:solidFill>
                <a:effectLst/>
                <a:latin typeface="Roboto" panose="02000000000000000000" pitchFamily="2" charset="0"/>
              </a:rPr>
              <a:t>には、予測したいデータに対して、有力な手掛かりになるデータを見つけ出すことが大切ですが、これは</a:t>
            </a:r>
            <a:r>
              <a:rPr lang="en-US" altLang="ja-JP" sz="800" b="1" i="0" dirty="0">
                <a:solidFill>
                  <a:srgbClr val="24292E"/>
                </a:solidFill>
                <a:effectLst/>
                <a:latin typeface="Roboto" panose="02000000000000000000" pitchFamily="2" charset="0"/>
              </a:rPr>
              <a:t>2</a:t>
            </a:r>
            <a:r>
              <a:rPr lang="ja-JP" altLang="en-US" sz="800" b="1" i="0">
                <a:solidFill>
                  <a:srgbClr val="24292E"/>
                </a:solidFill>
                <a:effectLst/>
                <a:latin typeface="Roboto" panose="02000000000000000000" pitchFamily="2" charset="0"/>
              </a:rPr>
              <a:t>変数間の相関係数を算出することである程度、指針を立てることができます。</a:t>
            </a:r>
            <a:endParaRPr lang="en-US" altLang="ja-JP" sz="800" b="1" i="0" dirty="0">
              <a:solidFill>
                <a:srgbClr val="24292E"/>
              </a:solidFill>
              <a:effectLst/>
              <a:latin typeface="Roboto" panose="02000000000000000000" pitchFamily="2" charset="0"/>
            </a:endParaRPr>
          </a:p>
          <a:p>
            <a:pPr lvl="3"/>
            <a:r>
              <a:rPr lang="ja-JP" altLang="en-US" sz="800" b="0" i="0">
                <a:solidFill>
                  <a:srgbClr val="24292E"/>
                </a:solidFill>
                <a:effectLst/>
                <a:latin typeface="Roboto" panose="02000000000000000000" pitchFamily="2" charset="0"/>
              </a:rPr>
              <a:t>一方で、相関係数が低ければ、手掛かりになり得ないということで、除外して分析を進めることもできます。</a:t>
            </a:r>
            <a:endParaRPr lang="en-US" altLang="ja-JP" sz="800" b="0" i="0" dirty="0">
              <a:solidFill>
                <a:srgbClr val="24292E"/>
              </a:solidFill>
              <a:effectLst/>
              <a:latin typeface="Roboto" panose="02000000000000000000" pitchFamily="2" charset="0"/>
            </a:endParaRPr>
          </a:p>
          <a:p>
            <a:pPr lvl="2"/>
            <a:r>
              <a:rPr lang="en" altLang="ja-JP" sz="1000" b="0" i="0" dirty="0" err="1">
                <a:solidFill>
                  <a:srgbClr val="24292E"/>
                </a:solidFill>
                <a:effectLst/>
                <a:highlight>
                  <a:srgbClr val="808080"/>
                </a:highlight>
                <a:latin typeface="SFMono-Regular"/>
              </a:rPr>
              <a:t>DataFrame</a:t>
            </a:r>
            <a:r>
              <a:rPr lang="ja-JP" altLang="en-US" sz="1000" b="0" i="0">
                <a:solidFill>
                  <a:srgbClr val="24292E"/>
                </a:solidFill>
                <a:effectLst/>
                <a:highlight>
                  <a:srgbClr val="808080"/>
                </a:highlight>
                <a:latin typeface="SFMono-Regular"/>
              </a:rPr>
              <a:t>が代入された変数</a:t>
            </a:r>
            <a:r>
              <a:rPr lang="en-US" altLang="ja-JP" sz="1000" b="0" i="0" dirty="0">
                <a:solidFill>
                  <a:srgbClr val="24292E"/>
                </a:solidFill>
                <a:effectLst/>
                <a:highlight>
                  <a:srgbClr val="808080"/>
                </a:highlight>
                <a:latin typeface="SFMono-Regular"/>
              </a:rPr>
              <a:t>.</a:t>
            </a:r>
            <a:r>
              <a:rPr lang="en" altLang="ja-JP" sz="1000" b="0" i="0" dirty="0" err="1">
                <a:solidFill>
                  <a:srgbClr val="24292E"/>
                </a:solidFill>
                <a:effectLst/>
                <a:highlight>
                  <a:srgbClr val="808080"/>
                </a:highlight>
                <a:latin typeface="SFMono-Regular"/>
              </a:rPr>
              <a:t>corr</a:t>
            </a:r>
            <a:r>
              <a:rPr lang="en" altLang="ja-JP" sz="1000" b="0" i="0" dirty="0">
                <a:solidFill>
                  <a:srgbClr val="24292E"/>
                </a:solidFill>
                <a:effectLst/>
                <a:highlight>
                  <a:srgbClr val="808080"/>
                </a:highlight>
                <a:latin typeface="SFMono-Regular"/>
              </a:rPr>
              <a:t>()</a:t>
            </a:r>
          </a:p>
          <a:p>
            <a:pPr lvl="3"/>
            <a:r>
              <a:rPr lang="ja-JP" altLang="en-US" sz="800" b="0" i="0">
                <a:solidFill>
                  <a:srgbClr val="24292E"/>
                </a:solidFill>
                <a:effectLst/>
                <a:latin typeface="Roboto" panose="02000000000000000000" pitchFamily="2" charset="0"/>
              </a:rPr>
              <a:t>基本的に相関係数は、数値データと数値データとの間の関係性を計測するものなので、</a:t>
            </a:r>
            <a:r>
              <a:rPr lang="en" altLang="ja-JP" sz="800" dirty="0" err="1"/>
              <a:t>corr</a:t>
            </a:r>
            <a:r>
              <a:rPr lang="ja-JP" altLang="en-US" sz="800" b="0" i="0">
                <a:solidFill>
                  <a:srgbClr val="24292E"/>
                </a:solidFill>
                <a:effectLst/>
                <a:latin typeface="Roboto" panose="02000000000000000000" pitchFamily="2" charset="0"/>
              </a:rPr>
              <a:t>関数の結果には</a:t>
            </a:r>
            <a:r>
              <a:rPr lang="ja-JP" altLang="en-US" sz="800" b="1" i="0">
                <a:solidFill>
                  <a:srgbClr val="24292E"/>
                </a:solidFill>
                <a:effectLst/>
                <a:latin typeface="Roboto" panose="02000000000000000000" pitchFamily="2" charset="0"/>
              </a:rPr>
              <a:t>質的データは含まれません。</a:t>
            </a:r>
            <a:r>
              <a:rPr lang="ja-JP" altLang="en-US" sz="800" b="0" i="0">
                <a:solidFill>
                  <a:srgbClr val="24292E"/>
                </a:solidFill>
                <a:effectLst/>
                <a:latin typeface="Roboto" panose="02000000000000000000" pitchFamily="2" charset="0"/>
              </a:rPr>
              <a:t>また相関係数は欠損値を含んでいると本来は算出できないものなのですが、</a:t>
            </a:r>
            <a:r>
              <a:rPr lang="en" altLang="ja-JP" sz="800" b="1" i="0" dirty="0">
                <a:solidFill>
                  <a:srgbClr val="24292E"/>
                </a:solidFill>
                <a:effectLst/>
                <a:latin typeface="Roboto" panose="02000000000000000000" pitchFamily="2" charset="0"/>
              </a:rPr>
              <a:t>pandas</a:t>
            </a:r>
            <a:r>
              <a:rPr lang="ja-JP" altLang="en-US" sz="800" b="1" i="0">
                <a:solidFill>
                  <a:srgbClr val="24292E"/>
                </a:solidFill>
                <a:effectLst/>
                <a:latin typeface="Roboto" panose="02000000000000000000" pitchFamily="2" charset="0"/>
              </a:rPr>
              <a:t>では自動的に欠損値を含む行を無視して計算してくれます。</a:t>
            </a:r>
            <a:endParaRPr lang="en-US" altLang="ja-JP" sz="800" b="1" i="0" dirty="0">
              <a:solidFill>
                <a:srgbClr val="24292E"/>
              </a:solidFill>
              <a:effectLst/>
              <a:latin typeface="Roboto" panose="02000000000000000000" pitchFamily="2" charset="0"/>
            </a:endParaRPr>
          </a:p>
          <a:p>
            <a:pPr lvl="1"/>
            <a:r>
              <a:rPr lang="ja-JP" altLang="en-US" sz="1400">
                <a:solidFill>
                  <a:srgbClr val="24292E"/>
                </a:solidFill>
                <a:latin typeface="Roboto" panose="02000000000000000000" pitchFamily="2" charset="0"/>
              </a:rPr>
              <a:t>相関係数の可視化</a:t>
            </a:r>
            <a:endParaRPr lang="en-US" altLang="ja-JP" sz="1400" dirty="0">
              <a:solidFill>
                <a:srgbClr val="24292E"/>
              </a:solidFill>
              <a:latin typeface="Roboto" panose="02000000000000000000" pitchFamily="2" charset="0"/>
            </a:endParaRPr>
          </a:p>
          <a:p>
            <a:pPr lvl="2"/>
            <a:r>
              <a:rPr lang="ja-JP" altLang="en-US" sz="1050" b="0" i="0">
                <a:solidFill>
                  <a:srgbClr val="24292E"/>
                </a:solidFill>
                <a:effectLst/>
                <a:latin typeface="Roboto" panose="02000000000000000000" pitchFamily="2" charset="0"/>
              </a:rPr>
              <a:t>メモ：</a:t>
            </a:r>
            <a:r>
              <a:rPr lang="en" altLang="ja-JP" sz="1050" b="0" i="0" dirty="0">
                <a:solidFill>
                  <a:srgbClr val="24292E"/>
                </a:solidFill>
                <a:effectLst/>
                <a:latin typeface="Roboto" panose="02000000000000000000" pitchFamily="2" charset="0"/>
              </a:rPr>
              <a:t>seaborn</a:t>
            </a:r>
            <a:r>
              <a:rPr lang="ja-JP" altLang="en-US" sz="1050" b="0" i="0">
                <a:solidFill>
                  <a:srgbClr val="24292E"/>
                </a:solidFill>
                <a:effectLst/>
                <a:latin typeface="Roboto" panose="02000000000000000000" pitchFamily="2" charset="0"/>
              </a:rPr>
              <a:t>を使ってヒートマップを描くには、</a:t>
            </a:r>
            <a:r>
              <a:rPr lang="en" altLang="ja-JP" sz="1050" b="0" i="0" dirty="0">
                <a:solidFill>
                  <a:srgbClr val="24292E"/>
                </a:solidFill>
                <a:effectLst/>
                <a:latin typeface="Roboto" panose="02000000000000000000" pitchFamily="2" charset="0"/>
              </a:rPr>
              <a:t>heatmap</a:t>
            </a:r>
            <a:r>
              <a:rPr lang="ja-JP" altLang="en-US" sz="1050" b="0" i="0">
                <a:solidFill>
                  <a:srgbClr val="24292E"/>
                </a:solidFill>
                <a:effectLst/>
                <a:latin typeface="Roboto" panose="02000000000000000000" pitchFamily="2" charset="0"/>
              </a:rPr>
              <a:t>関数を利用します。</a:t>
            </a:r>
            <a:endParaRPr lang="en-US" altLang="ja-JP" sz="1050" b="0" i="0" dirty="0">
              <a:solidFill>
                <a:srgbClr val="24292E"/>
              </a:solidFill>
              <a:effectLst/>
              <a:latin typeface="Roboto" panose="02000000000000000000" pitchFamily="2" charset="0"/>
            </a:endParaRPr>
          </a:p>
          <a:p>
            <a:pPr lvl="2"/>
            <a:r>
              <a:rPr lang="en" altLang="ja-JP" sz="1050" b="0" i="0" dirty="0" err="1">
                <a:solidFill>
                  <a:srgbClr val="24292E"/>
                </a:solidFill>
                <a:effectLst/>
                <a:highlight>
                  <a:srgbClr val="808080"/>
                </a:highlight>
                <a:latin typeface="Roboto" panose="02000000000000000000" pitchFamily="2" charset="0"/>
              </a:rPr>
              <a:t>sns.heatmap</a:t>
            </a:r>
            <a:r>
              <a:rPr lang="en" altLang="ja-JP" sz="1050" b="0" i="0" dirty="0">
                <a:solidFill>
                  <a:srgbClr val="24292E"/>
                </a:solidFill>
                <a:effectLst/>
                <a:highlight>
                  <a:srgbClr val="808080"/>
                </a:highlight>
                <a:latin typeface="Roboto" panose="02000000000000000000" pitchFamily="2" charset="0"/>
              </a:rPr>
              <a:t>(</a:t>
            </a:r>
            <a:r>
              <a:rPr lang="en" altLang="ja-JP" sz="1050" b="0" i="0" dirty="0" err="1">
                <a:solidFill>
                  <a:srgbClr val="24292E"/>
                </a:solidFill>
                <a:effectLst/>
                <a:highlight>
                  <a:srgbClr val="808080"/>
                </a:highlight>
                <a:latin typeface="Roboto" panose="02000000000000000000" pitchFamily="2" charset="0"/>
              </a:rPr>
              <a:t>DataFrame</a:t>
            </a:r>
            <a:r>
              <a:rPr lang="en" altLang="ja-JP" sz="1050" b="0" i="0" dirty="0">
                <a:solidFill>
                  <a:srgbClr val="24292E"/>
                </a:solidFill>
                <a:effectLst/>
                <a:highlight>
                  <a:srgbClr val="808080"/>
                </a:highlight>
                <a:latin typeface="Roboto" panose="02000000000000000000" pitchFamily="2" charset="0"/>
              </a:rPr>
              <a:t>)</a:t>
            </a:r>
          </a:p>
          <a:p>
            <a:pPr lvl="1"/>
            <a:r>
              <a:rPr lang="ja-JP" altLang="en-US" sz="1450">
                <a:solidFill>
                  <a:srgbClr val="24292E"/>
                </a:solidFill>
                <a:latin typeface="Roboto" panose="02000000000000000000" pitchFamily="2" charset="0"/>
              </a:rPr>
              <a:t>量的データ同士の可視化</a:t>
            </a:r>
            <a:r>
              <a:rPr lang="en-US" altLang="ja-JP" sz="1450" dirty="0">
                <a:solidFill>
                  <a:srgbClr val="24292E"/>
                </a:solidFill>
                <a:latin typeface="Roboto" panose="02000000000000000000" pitchFamily="2" charset="0"/>
              </a:rPr>
              <a:t>(1)</a:t>
            </a:r>
          </a:p>
          <a:p>
            <a:pPr lvl="2"/>
            <a:r>
              <a:rPr lang="ja-JP" altLang="en-US" sz="1050" b="0" i="0">
                <a:solidFill>
                  <a:srgbClr val="24292E"/>
                </a:solidFill>
                <a:effectLst/>
                <a:latin typeface="Roboto" panose="02000000000000000000" pitchFamily="2" charset="0"/>
              </a:rPr>
              <a:t>メモ：</a:t>
            </a:r>
            <a:r>
              <a:rPr lang="ja-JP" altLang="en-US" sz="1000" b="0" i="0">
                <a:solidFill>
                  <a:srgbClr val="24292E"/>
                </a:solidFill>
                <a:effectLst/>
                <a:latin typeface="Roboto" panose="02000000000000000000" pitchFamily="2" charset="0"/>
              </a:rPr>
              <a:t>変数間の関係をグラフとして可視化することで、視覚的に確認してみましょう。可視化することで、相関係数だけではわからなかったデータ間の関係性をより精緻に確認することができます。</a:t>
            </a:r>
            <a:endParaRPr lang="en-US" altLang="ja-JP" sz="1000" dirty="0">
              <a:solidFill>
                <a:srgbClr val="24292E"/>
              </a:solidFill>
              <a:latin typeface="Roboto" panose="02000000000000000000" pitchFamily="2" charset="0"/>
            </a:endParaRPr>
          </a:p>
          <a:p>
            <a:pPr lvl="3"/>
            <a:r>
              <a:rPr lang="en" altLang="ja-JP" sz="800" b="0" i="0" dirty="0" err="1">
                <a:solidFill>
                  <a:srgbClr val="24292E"/>
                </a:solidFill>
                <a:effectLst/>
                <a:latin typeface="Roboto" panose="02000000000000000000" pitchFamily="2" charset="0"/>
              </a:rPr>
              <a:t>kpl</a:t>
            </a:r>
            <a:r>
              <a:rPr lang="ja-JP" altLang="en-US" sz="800" b="0" i="0">
                <a:solidFill>
                  <a:srgbClr val="24292E"/>
                </a:solidFill>
                <a:effectLst/>
                <a:latin typeface="Roboto" panose="02000000000000000000" pitchFamily="2" charset="0"/>
              </a:rPr>
              <a:t>と</a:t>
            </a:r>
            <a:r>
              <a:rPr lang="en" altLang="ja-JP" sz="800" b="0" i="0" dirty="0">
                <a:solidFill>
                  <a:srgbClr val="24292E"/>
                </a:solidFill>
                <a:effectLst/>
                <a:latin typeface="Roboto" panose="02000000000000000000" pitchFamily="2" charset="0"/>
              </a:rPr>
              <a:t>displacement</a:t>
            </a:r>
            <a:r>
              <a:rPr lang="ja-JP" altLang="en-US" sz="800" b="0" i="0">
                <a:solidFill>
                  <a:srgbClr val="24292E"/>
                </a:solidFill>
                <a:effectLst/>
                <a:latin typeface="Roboto" panose="02000000000000000000" pitchFamily="2" charset="0"/>
              </a:rPr>
              <a:t>はどちらも量的データです。量的データ同士を可視化するには</a:t>
            </a:r>
            <a:r>
              <a:rPr lang="ja-JP" altLang="en-US" sz="800" b="1" i="0">
                <a:solidFill>
                  <a:srgbClr val="24292E"/>
                </a:solidFill>
                <a:effectLst/>
                <a:latin typeface="Roboto" panose="02000000000000000000" pitchFamily="2" charset="0"/>
              </a:rPr>
              <a:t>散布図</a:t>
            </a:r>
            <a:r>
              <a:rPr lang="ja-JP" altLang="en-US" sz="800" b="0" i="0">
                <a:solidFill>
                  <a:srgbClr val="24292E"/>
                </a:solidFill>
                <a:effectLst/>
                <a:latin typeface="Roboto" panose="02000000000000000000" pitchFamily="2" charset="0"/>
              </a:rPr>
              <a:t>が用いられます。散布図は、</a:t>
            </a:r>
            <a:r>
              <a:rPr lang="en" altLang="ja-JP" sz="800" b="0" i="0" dirty="0" err="1">
                <a:solidFill>
                  <a:srgbClr val="24292E"/>
                </a:solidFill>
                <a:effectLst/>
                <a:latin typeface="Roboto" panose="02000000000000000000" pitchFamily="2" charset="0"/>
              </a:rPr>
              <a:t>plt.scatter</a:t>
            </a:r>
            <a:r>
              <a:rPr lang="ja-JP" altLang="en-US" sz="800" b="0" i="0">
                <a:solidFill>
                  <a:srgbClr val="24292E"/>
                </a:solidFill>
                <a:effectLst/>
                <a:latin typeface="Roboto" panose="02000000000000000000" pitchFamily="2" charset="0"/>
              </a:rPr>
              <a:t>関数を用いることで描画できます。</a:t>
            </a:r>
            <a:endParaRPr lang="en-US" altLang="ja-JP" sz="800" b="0" i="0" dirty="0">
              <a:solidFill>
                <a:srgbClr val="24292E"/>
              </a:solidFill>
              <a:effectLst/>
              <a:latin typeface="Roboto" panose="02000000000000000000" pitchFamily="2" charset="0"/>
            </a:endParaRPr>
          </a:p>
          <a:p>
            <a:pPr lvl="3"/>
            <a:r>
              <a:rPr lang="en" altLang="ja-JP" sz="800" b="0" i="0" dirty="0" err="1">
                <a:solidFill>
                  <a:srgbClr val="24292E"/>
                </a:solidFill>
                <a:effectLst/>
                <a:highlight>
                  <a:srgbClr val="808080"/>
                </a:highlight>
                <a:latin typeface="Roboto" panose="02000000000000000000" pitchFamily="2" charset="0"/>
              </a:rPr>
              <a:t>plt.scatter</a:t>
            </a:r>
            <a:r>
              <a:rPr lang="en" altLang="ja-JP" sz="800" b="0" i="0" dirty="0">
                <a:solidFill>
                  <a:srgbClr val="24292E"/>
                </a:solidFill>
                <a:effectLst/>
                <a:highlight>
                  <a:srgbClr val="808080"/>
                </a:highlight>
                <a:latin typeface="Roboto" panose="02000000000000000000" pitchFamily="2" charset="0"/>
              </a:rPr>
              <a:t>(</a:t>
            </a:r>
            <a:r>
              <a:rPr lang="ja-JP" altLang="en-US" sz="800" b="0" i="0">
                <a:solidFill>
                  <a:srgbClr val="24292E"/>
                </a:solidFill>
                <a:effectLst/>
                <a:highlight>
                  <a:srgbClr val="808080"/>
                </a:highlight>
                <a:latin typeface="Roboto" panose="02000000000000000000" pitchFamily="2" charset="0"/>
              </a:rPr>
              <a:t>横軸に割り当てたいデータ</a:t>
            </a:r>
            <a:r>
              <a:rPr lang="en-US" altLang="ja-JP" sz="800" b="0" i="0" dirty="0">
                <a:solidFill>
                  <a:srgbClr val="24292E"/>
                </a:solidFill>
                <a:effectLst/>
                <a:highlight>
                  <a:srgbClr val="808080"/>
                </a:highlight>
                <a:latin typeface="Roboto" panose="02000000000000000000" pitchFamily="2" charset="0"/>
              </a:rPr>
              <a:t>, </a:t>
            </a:r>
            <a:r>
              <a:rPr lang="ja-JP" altLang="en-US" sz="800" b="0" i="0">
                <a:solidFill>
                  <a:srgbClr val="24292E"/>
                </a:solidFill>
                <a:effectLst/>
                <a:highlight>
                  <a:srgbClr val="808080"/>
                </a:highlight>
                <a:latin typeface="Roboto" panose="02000000000000000000" pitchFamily="2" charset="0"/>
              </a:rPr>
              <a:t>縦軸に割り当てたいデータ</a:t>
            </a:r>
            <a:r>
              <a:rPr lang="en-US" altLang="ja-JP" sz="800" b="0" i="0" dirty="0">
                <a:solidFill>
                  <a:srgbClr val="24292E"/>
                </a:solidFill>
                <a:effectLst/>
                <a:highlight>
                  <a:srgbClr val="808080"/>
                </a:highlight>
                <a:latin typeface="Roboto" panose="02000000000000000000" pitchFamily="2" charset="0"/>
              </a:rPr>
              <a:t>)</a:t>
            </a:r>
          </a:p>
          <a:p>
            <a:pPr lvl="2"/>
            <a:r>
              <a:rPr lang="ja-JP" altLang="en-US" sz="1000">
                <a:solidFill>
                  <a:srgbClr val="24292E"/>
                </a:solidFill>
                <a:latin typeface="Roboto" panose="02000000000000000000" pitchFamily="2" charset="0"/>
              </a:rPr>
              <a:t>量的データ同士の可視化</a:t>
            </a:r>
            <a:r>
              <a:rPr lang="en-US" altLang="ja-JP" sz="1000" dirty="0">
                <a:solidFill>
                  <a:srgbClr val="24292E"/>
                </a:solidFill>
                <a:latin typeface="Roboto" panose="02000000000000000000" pitchFamily="2" charset="0"/>
              </a:rPr>
              <a:t>(2)</a:t>
            </a:r>
          </a:p>
          <a:p>
            <a:pPr lvl="3"/>
            <a:r>
              <a:rPr lang="ja-JP" altLang="en-US" sz="800">
                <a:solidFill>
                  <a:srgbClr val="24292E"/>
                </a:solidFill>
                <a:latin typeface="Roboto" panose="02000000000000000000" pitchFamily="2" charset="0"/>
              </a:rPr>
              <a:t>メモ：直線的ではないが、可視化してみると相関があるようなものも確認できる</a:t>
            </a:r>
            <a:endParaRPr lang="en-US" altLang="ja-JP" sz="800" dirty="0">
              <a:solidFill>
                <a:srgbClr val="24292E"/>
              </a:solidFill>
              <a:latin typeface="Roboto" panose="02000000000000000000" pitchFamily="2" charset="0"/>
            </a:endParaRPr>
          </a:p>
          <a:p>
            <a:pPr lvl="1"/>
            <a:r>
              <a:rPr lang="ja-JP" altLang="en-US" sz="1400">
                <a:solidFill>
                  <a:srgbClr val="24292E"/>
                </a:solidFill>
                <a:latin typeface="Roboto" panose="02000000000000000000" pitchFamily="2" charset="0"/>
              </a:rPr>
              <a:t>量的データと質的データの可視化</a:t>
            </a:r>
            <a:endParaRPr lang="en-US" altLang="ja-JP" sz="1400" dirty="0">
              <a:solidFill>
                <a:srgbClr val="24292E"/>
              </a:solidFill>
              <a:latin typeface="Roboto" panose="02000000000000000000" pitchFamily="2" charset="0"/>
            </a:endParaRPr>
          </a:p>
          <a:p>
            <a:pPr lvl="2"/>
            <a:r>
              <a:rPr lang="ja-JP" altLang="en-US" sz="900" b="0" i="0">
                <a:solidFill>
                  <a:srgbClr val="24292E"/>
                </a:solidFill>
                <a:effectLst/>
                <a:latin typeface="Roboto" panose="02000000000000000000" pitchFamily="2" charset="0"/>
              </a:rPr>
              <a:t>変数</a:t>
            </a:r>
            <a:r>
              <a:rPr lang="en" altLang="ja-JP" sz="900" b="0" i="0" dirty="0" err="1">
                <a:solidFill>
                  <a:srgbClr val="24292E"/>
                </a:solidFill>
                <a:effectLst/>
                <a:latin typeface="Roboto" panose="02000000000000000000" pitchFamily="2" charset="0"/>
              </a:rPr>
              <a:t>kpl</a:t>
            </a:r>
            <a:r>
              <a:rPr lang="ja-JP" altLang="en-US" sz="900" b="0" i="0">
                <a:solidFill>
                  <a:srgbClr val="24292E"/>
                </a:solidFill>
                <a:effectLst/>
                <a:latin typeface="Roboto" panose="02000000000000000000" pitchFamily="2" charset="0"/>
              </a:rPr>
              <a:t>と質的データとの関係性を確認</a:t>
            </a:r>
            <a:endParaRPr lang="en-US" altLang="ja-JP" sz="900" b="0" i="0" dirty="0">
              <a:solidFill>
                <a:srgbClr val="24292E"/>
              </a:solidFill>
              <a:effectLst/>
              <a:latin typeface="Roboto" panose="02000000000000000000" pitchFamily="2" charset="0"/>
            </a:endParaRPr>
          </a:p>
          <a:p>
            <a:pPr lvl="2"/>
            <a:r>
              <a:rPr lang="ja-JP" altLang="en-US" sz="900">
                <a:solidFill>
                  <a:srgbClr val="24292E"/>
                </a:solidFill>
                <a:latin typeface="Roboto" panose="02000000000000000000" pitchFamily="2" charset="0"/>
              </a:rPr>
              <a:t>メモ：</a:t>
            </a:r>
            <a:r>
              <a:rPr lang="ja-JP" altLang="en-US" sz="900" b="0" i="0">
                <a:solidFill>
                  <a:srgbClr val="24292E"/>
                </a:solidFill>
                <a:effectLst/>
                <a:latin typeface="Roboto" panose="02000000000000000000" pitchFamily="2" charset="0"/>
              </a:rPr>
              <a:t>変数</a:t>
            </a:r>
            <a:r>
              <a:rPr lang="en" altLang="ja-JP" sz="900" b="0" i="0" dirty="0" err="1">
                <a:solidFill>
                  <a:srgbClr val="24292E"/>
                </a:solidFill>
                <a:effectLst/>
                <a:latin typeface="Roboto" panose="02000000000000000000" pitchFamily="2" charset="0"/>
              </a:rPr>
              <a:t>kpl</a:t>
            </a:r>
            <a:r>
              <a:rPr lang="ja-JP" altLang="en-US" sz="900" b="0" i="0">
                <a:solidFill>
                  <a:srgbClr val="24292E"/>
                </a:solidFill>
                <a:effectLst/>
                <a:latin typeface="Roboto" panose="02000000000000000000" pitchFamily="2" charset="0"/>
              </a:rPr>
              <a:t>は量的データですが、量的データと質的データの相関を可視化するには、箱ひげ図を使用します。</a:t>
            </a:r>
            <a:endParaRPr lang="en-US" altLang="ja-JP" sz="900" dirty="0">
              <a:solidFill>
                <a:srgbClr val="24292E"/>
              </a:solidFill>
              <a:latin typeface="Roboto" panose="02000000000000000000" pitchFamily="2" charset="0"/>
            </a:endParaRPr>
          </a:p>
          <a:p>
            <a:pPr lvl="3"/>
            <a:r>
              <a:rPr lang="ja-JP" altLang="en-US" sz="700" b="0" i="0">
                <a:solidFill>
                  <a:srgbClr val="24292E"/>
                </a:solidFill>
                <a:effectLst/>
                <a:latin typeface="Roboto" panose="02000000000000000000" pitchFamily="2" charset="0"/>
              </a:rPr>
              <a:t>箱ひげ図を描画するには、今回は</a:t>
            </a:r>
            <a:r>
              <a:rPr lang="en" altLang="ja-JP" sz="700" b="0" i="0" dirty="0">
                <a:solidFill>
                  <a:srgbClr val="24292E"/>
                </a:solidFill>
                <a:effectLst/>
                <a:latin typeface="Roboto" panose="02000000000000000000" pitchFamily="2" charset="0"/>
              </a:rPr>
              <a:t>seaborn</a:t>
            </a:r>
            <a:r>
              <a:rPr lang="ja-JP" altLang="en-US" sz="700" b="0" i="0">
                <a:solidFill>
                  <a:srgbClr val="24292E"/>
                </a:solidFill>
                <a:effectLst/>
                <a:latin typeface="Roboto" panose="02000000000000000000" pitchFamily="2" charset="0"/>
              </a:rPr>
              <a:t>ライブラリの</a:t>
            </a:r>
            <a:r>
              <a:rPr lang="en" altLang="ja-JP" sz="700" b="0" i="0" dirty="0">
                <a:solidFill>
                  <a:srgbClr val="24292E"/>
                </a:solidFill>
                <a:effectLst/>
                <a:latin typeface="Roboto" panose="02000000000000000000" pitchFamily="2" charset="0"/>
              </a:rPr>
              <a:t>boxplot</a:t>
            </a:r>
            <a:r>
              <a:rPr lang="ja-JP" altLang="en-US" sz="700" b="0" i="0">
                <a:solidFill>
                  <a:srgbClr val="24292E"/>
                </a:solidFill>
                <a:effectLst/>
                <a:latin typeface="Roboto" panose="02000000000000000000" pitchFamily="2" charset="0"/>
              </a:rPr>
              <a:t>関数を使用します。</a:t>
            </a:r>
            <a:endParaRPr lang="en-US" altLang="ja-JP" sz="700" b="0" i="0" dirty="0">
              <a:solidFill>
                <a:srgbClr val="24292E"/>
              </a:solidFill>
              <a:effectLst/>
              <a:latin typeface="Roboto" panose="02000000000000000000" pitchFamily="2" charset="0"/>
            </a:endParaRPr>
          </a:p>
          <a:p>
            <a:pPr lvl="3"/>
            <a:r>
              <a:rPr lang="en" altLang="ja-JP" sz="900" b="0" i="0" dirty="0" err="1">
                <a:solidFill>
                  <a:srgbClr val="24292E"/>
                </a:solidFill>
                <a:effectLst/>
                <a:highlight>
                  <a:srgbClr val="808080"/>
                </a:highlight>
                <a:latin typeface="Roboto" panose="02000000000000000000" pitchFamily="2" charset="0"/>
              </a:rPr>
              <a:t>sns.boxplot</a:t>
            </a:r>
            <a:r>
              <a:rPr lang="en" altLang="ja-JP" sz="900" b="0" i="0" dirty="0">
                <a:solidFill>
                  <a:srgbClr val="24292E"/>
                </a:solidFill>
                <a:effectLst/>
                <a:highlight>
                  <a:srgbClr val="808080"/>
                </a:highlight>
                <a:latin typeface="Roboto" panose="02000000000000000000" pitchFamily="2" charset="0"/>
              </a:rPr>
              <a:t>(x='</a:t>
            </a:r>
            <a:r>
              <a:rPr lang="ja-JP" altLang="en-US" sz="900" b="0" i="0">
                <a:solidFill>
                  <a:srgbClr val="24292E"/>
                </a:solidFill>
                <a:effectLst/>
                <a:highlight>
                  <a:srgbClr val="808080"/>
                </a:highlight>
                <a:latin typeface="Roboto" panose="02000000000000000000" pitchFamily="2" charset="0"/>
              </a:rPr>
              <a:t>横軸に割り当てたいカラム名</a:t>
            </a:r>
            <a:r>
              <a:rPr lang="en-US" altLang="ja-JP" sz="900" b="0" i="0" dirty="0">
                <a:solidFill>
                  <a:srgbClr val="24292E"/>
                </a:solidFill>
                <a:effectLst/>
                <a:highlight>
                  <a:srgbClr val="808080"/>
                </a:highlight>
                <a:latin typeface="Roboto" panose="02000000000000000000" pitchFamily="2" charset="0"/>
              </a:rPr>
              <a:t>', </a:t>
            </a:r>
            <a:r>
              <a:rPr lang="en" altLang="ja-JP" sz="900" b="0" i="0" dirty="0">
                <a:solidFill>
                  <a:srgbClr val="24292E"/>
                </a:solidFill>
                <a:effectLst/>
                <a:highlight>
                  <a:srgbClr val="808080"/>
                </a:highlight>
                <a:latin typeface="Roboto" panose="02000000000000000000" pitchFamily="2" charset="0"/>
              </a:rPr>
              <a:t>y='</a:t>
            </a:r>
            <a:r>
              <a:rPr lang="ja-JP" altLang="en-US" sz="900" b="0" i="0">
                <a:solidFill>
                  <a:srgbClr val="24292E"/>
                </a:solidFill>
                <a:effectLst/>
                <a:highlight>
                  <a:srgbClr val="808080"/>
                </a:highlight>
                <a:latin typeface="Roboto" panose="02000000000000000000" pitchFamily="2" charset="0"/>
              </a:rPr>
              <a:t>縦軸に割り当てたいカラム名</a:t>
            </a:r>
            <a:r>
              <a:rPr lang="en-US" altLang="ja-JP" sz="900" b="0" i="0" dirty="0">
                <a:solidFill>
                  <a:srgbClr val="24292E"/>
                </a:solidFill>
                <a:effectLst/>
                <a:highlight>
                  <a:srgbClr val="808080"/>
                </a:highlight>
                <a:latin typeface="Roboto" panose="02000000000000000000" pitchFamily="2" charset="0"/>
              </a:rPr>
              <a:t>', </a:t>
            </a:r>
            <a:r>
              <a:rPr lang="en" altLang="ja-JP" sz="900" b="0" i="0" dirty="0">
                <a:solidFill>
                  <a:srgbClr val="24292E"/>
                </a:solidFill>
                <a:effectLst/>
                <a:highlight>
                  <a:srgbClr val="808080"/>
                </a:highlight>
                <a:latin typeface="Roboto" panose="02000000000000000000" pitchFamily="2" charset="0"/>
              </a:rPr>
              <a:t>data=</a:t>
            </a:r>
            <a:r>
              <a:rPr lang="ja-JP" altLang="en-US" sz="900" b="0" i="0">
                <a:solidFill>
                  <a:srgbClr val="24292E"/>
                </a:solidFill>
                <a:effectLst/>
                <a:highlight>
                  <a:srgbClr val="808080"/>
                </a:highlight>
                <a:latin typeface="Roboto" panose="02000000000000000000" pitchFamily="2" charset="0"/>
              </a:rPr>
              <a:t>分析対象のデータが代入されている</a:t>
            </a:r>
            <a:r>
              <a:rPr lang="en" altLang="ja-JP" sz="900" b="0" i="0" dirty="0" err="1">
                <a:solidFill>
                  <a:srgbClr val="24292E"/>
                </a:solidFill>
                <a:effectLst/>
                <a:highlight>
                  <a:srgbClr val="808080"/>
                </a:highlight>
                <a:latin typeface="Roboto" panose="02000000000000000000" pitchFamily="2" charset="0"/>
              </a:rPr>
              <a:t>DataFrame</a:t>
            </a:r>
            <a:r>
              <a:rPr lang="en" altLang="ja-JP" sz="900" b="0" i="0" dirty="0">
                <a:solidFill>
                  <a:srgbClr val="24292E"/>
                </a:solidFill>
                <a:effectLst/>
                <a:highlight>
                  <a:srgbClr val="808080"/>
                </a:highlight>
                <a:latin typeface="Roboto" panose="02000000000000000000" pitchFamily="2" charset="0"/>
              </a:rPr>
              <a:t>)</a:t>
            </a:r>
          </a:p>
          <a:p>
            <a:pPr lvl="4"/>
            <a:r>
              <a:rPr lang="ja-JP" altLang="en-US" sz="900" b="0" i="0">
                <a:solidFill>
                  <a:srgbClr val="24292E"/>
                </a:solidFill>
                <a:effectLst/>
                <a:latin typeface="Roboto" panose="02000000000000000000" pitchFamily="2" charset="0"/>
              </a:rPr>
              <a:t>少しわかりづらいかもしれませんが、</a:t>
            </a:r>
            <a:r>
              <a:rPr lang="en" altLang="ja-JP" sz="900" b="0" i="0" dirty="0">
                <a:solidFill>
                  <a:srgbClr val="24292E"/>
                </a:solidFill>
                <a:effectLst/>
                <a:latin typeface="Roboto" panose="02000000000000000000" pitchFamily="2" charset="0"/>
              </a:rPr>
              <a:t>boxplot</a:t>
            </a:r>
            <a:r>
              <a:rPr lang="ja-JP" altLang="en-US" sz="900" b="0" i="0">
                <a:solidFill>
                  <a:srgbClr val="24292E"/>
                </a:solidFill>
                <a:effectLst/>
                <a:latin typeface="Roboto" panose="02000000000000000000" pitchFamily="2" charset="0"/>
              </a:rPr>
              <a:t>の引数には横軸</a:t>
            </a:r>
            <a:r>
              <a:rPr lang="en-US" altLang="ja-JP" sz="900" b="0" i="0" dirty="0">
                <a:solidFill>
                  <a:srgbClr val="24292E"/>
                </a:solidFill>
                <a:effectLst/>
                <a:latin typeface="Roboto" panose="02000000000000000000" pitchFamily="2" charset="0"/>
              </a:rPr>
              <a:t>(</a:t>
            </a:r>
            <a:r>
              <a:rPr lang="en" altLang="ja-JP" sz="900" b="0" i="0" dirty="0">
                <a:solidFill>
                  <a:srgbClr val="24292E"/>
                </a:solidFill>
                <a:effectLst/>
                <a:latin typeface="Roboto" panose="02000000000000000000" pitchFamily="2" charset="0"/>
              </a:rPr>
              <a:t>x),</a:t>
            </a:r>
            <a:r>
              <a:rPr lang="ja-JP" altLang="en-US" sz="900" b="0" i="0">
                <a:solidFill>
                  <a:srgbClr val="24292E"/>
                </a:solidFill>
                <a:effectLst/>
                <a:latin typeface="Roboto" panose="02000000000000000000" pitchFamily="2" charset="0"/>
              </a:rPr>
              <a:t>縦軸</a:t>
            </a:r>
            <a:r>
              <a:rPr lang="en-US" altLang="ja-JP" sz="900" b="0" i="0" dirty="0">
                <a:solidFill>
                  <a:srgbClr val="24292E"/>
                </a:solidFill>
                <a:effectLst/>
                <a:latin typeface="Roboto" panose="02000000000000000000" pitchFamily="2" charset="0"/>
              </a:rPr>
              <a:t>(</a:t>
            </a:r>
            <a:r>
              <a:rPr lang="en" altLang="ja-JP" sz="900" b="0" i="0" dirty="0">
                <a:solidFill>
                  <a:srgbClr val="24292E"/>
                </a:solidFill>
                <a:effectLst/>
                <a:latin typeface="Roboto" panose="02000000000000000000" pitchFamily="2" charset="0"/>
              </a:rPr>
              <a:t>y)</a:t>
            </a:r>
            <a:r>
              <a:rPr lang="ja-JP" altLang="en-US" sz="900" b="0" i="0">
                <a:solidFill>
                  <a:srgbClr val="24292E"/>
                </a:solidFill>
                <a:effectLst/>
                <a:latin typeface="Roboto" panose="02000000000000000000" pitchFamily="2" charset="0"/>
              </a:rPr>
              <a:t>のカラム名を指定し、</a:t>
            </a:r>
            <a:endParaRPr lang="en-US" altLang="ja-JP" sz="900" b="0" i="0" dirty="0">
              <a:solidFill>
                <a:srgbClr val="24292E"/>
              </a:solidFill>
              <a:effectLst/>
              <a:latin typeface="Roboto" panose="02000000000000000000" pitchFamily="2" charset="0"/>
            </a:endParaRPr>
          </a:p>
          <a:p>
            <a:pPr lvl="4"/>
            <a:r>
              <a:rPr lang="ja-JP" altLang="en-US" sz="900" b="0" i="0">
                <a:solidFill>
                  <a:srgbClr val="24292E"/>
                </a:solidFill>
                <a:effectLst/>
                <a:latin typeface="Roboto" panose="02000000000000000000" pitchFamily="2" charset="0"/>
              </a:rPr>
              <a:t>最後に</a:t>
            </a:r>
            <a:r>
              <a:rPr lang="en" altLang="ja-JP" sz="900" dirty="0"/>
              <a:t>data=</a:t>
            </a:r>
            <a:r>
              <a:rPr lang="ja-JP" altLang="en-US" sz="900" b="0" i="0">
                <a:solidFill>
                  <a:srgbClr val="24292E"/>
                </a:solidFill>
                <a:effectLst/>
                <a:latin typeface="Roboto" panose="02000000000000000000" pitchFamily="2" charset="0"/>
              </a:rPr>
              <a:t>として今回描画したいデータが入っている</a:t>
            </a:r>
            <a:r>
              <a:rPr lang="en" altLang="ja-JP" sz="900" b="0" i="0" dirty="0" err="1">
                <a:solidFill>
                  <a:srgbClr val="24292E"/>
                </a:solidFill>
                <a:effectLst/>
                <a:latin typeface="Roboto" panose="02000000000000000000" pitchFamily="2" charset="0"/>
              </a:rPr>
              <a:t>DataFrame</a:t>
            </a:r>
            <a:r>
              <a:rPr lang="ja-JP" altLang="en-US" sz="900" b="0" i="0">
                <a:solidFill>
                  <a:srgbClr val="24292E"/>
                </a:solidFill>
                <a:effectLst/>
                <a:latin typeface="Roboto" panose="02000000000000000000" pitchFamily="2" charset="0"/>
              </a:rPr>
              <a:t>を指定する必要があります。</a:t>
            </a:r>
            <a:endParaRPr lang="en-US" altLang="ja-JP" sz="900" b="0" i="0" dirty="0">
              <a:solidFill>
                <a:srgbClr val="24292E"/>
              </a:solidFill>
              <a:effectLst/>
              <a:latin typeface="Roboto" panose="02000000000000000000" pitchFamily="2" charset="0"/>
            </a:endParaRPr>
          </a:p>
          <a:p>
            <a:pPr lvl="3"/>
            <a:r>
              <a:rPr lang="ja-JP" altLang="en-US" sz="900" b="1" i="0">
                <a:effectLst/>
                <a:latin typeface="Roboto" panose="02000000000000000000" pitchFamily="2" charset="0"/>
              </a:rPr>
              <a:t>箱ひげ図を使うことで、質的データと量的データの間の関係性を可視化することができます。</a:t>
            </a:r>
            <a:endParaRPr lang="en-US" altLang="ja-JP" sz="900" b="1" i="0" dirty="0">
              <a:effectLst/>
              <a:latin typeface="Roboto" panose="02000000000000000000" pitchFamily="2" charset="0"/>
            </a:endParaRPr>
          </a:p>
          <a:p>
            <a:pPr lvl="3"/>
            <a:r>
              <a:rPr lang="en-US" altLang="ja-JP" sz="900" b="1" i="0" dirty="0">
                <a:effectLst/>
                <a:latin typeface="Roboto" panose="02000000000000000000" pitchFamily="2" charset="0"/>
              </a:rPr>
              <a:t>4</a:t>
            </a:r>
            <a:r>
              <a:rPr lang="en" altLang="ja-JP" sz="900" b="1" i="0" dirty="0">
                <a:effectLst/>
                <a:latin typeface="Roboto" panose="02000000000000000000" pitchFamily="2" charset="0"/>
              </a:rPr>
              <a:t>WD</a:t>
            </a:r>
            <a:r>
              <a:rPr lang="ja-JP" altLang="en-US" sz="900" b="1" i="0">
                <a:effectLst/>
                <a:latin typeface="Roboto" panose="02000000000000000000" pitchFamily="2" charset="0"/>
              </a:rPr>
              <a:t>の車は他に比べ、</a:t>
            </a:r>
            <a:r>
              <a:rPr lang="en" altLang="ja-JP" sz="900" b="1" i="0" dirty="0" err="1">
                <a:solidFill>
                  <a:srgbClr val="FF0000"/>
                </a:solidFill>
                <a:effectLst/>
                <a:latin typeface="Roboto" panose="02000000000000000000" pitchFamily="2" charset="0"/>
              </a:rPr>
              <a:t>kpl</a:t>
            </a:r>
            <a:r>
              <a:rPr lang="ja-JP" altLang="en-US" sz="900" b="1" i="0">
                <a:solidFill>
                  <a:srgbClr val="FF0000"/>
                </a:solidFill>
                <a:effectLst/>
                <a:latin typeface="Roboto" panose="02000000000000000000" pitchFamily="2" charset="0"/>
              </a:rPr>
              <a:t>の中央値が小さいことから、燃費が悪い傾向</a:t>
            </a:r>
            <a:r>
              <a:rPr lang="ja-JP" altLang="en-US" sz="900" b="1" i="0">
                <a:effectLst/>
                <a:latin typeface="Roboto" panose="02000000000000000000" pitchFamily="2" charset="0"/>
              </a:rPr>
              <a:t>にあると読み取ることができます。</a:t>
            </a:r>
          </a:p>
        </p:txBody>
      </p:sp>
      <p:pic>
        <p:nvPicPr>
          <p:cNvPr id="5" name="図 4" descr="グラフ が含まれている画像&#10;&#10;自動的に生成された説明">
            <a:extLst>
              <a:ext uri="{FF2B5EF4-FFF2-40B4-BE49-F238E27FC236}">
                <a16:creationId xmlns:a16="http://schemas.microsoft.com/office/drawing/2014/main" id="{163B1EB9-839E-3A4F-81AA-3DF07E1D7A85}"/>
              </a:ext>
            </a:extLst>
          </p:cNvPr>
          <p:cNvPicPr>
            <a:picLocks noChangeAspect="1"/>
          </p:cNvPicPr>
          <p:nvPr/>
        </p:nvPicPr>
        <p:blipFill>
          <a:blip r:embed="rId3"/>
          <a:stretch>
            <a:fillRect/>
          </a:stretch>
        </p:blipFill>
        <p:spPr>
          <a:xfrm>
            <a:off x="6398685" y="2798587"/>
            <a:ext cx="1172662" cy="714339"/>
          </a:xfrm>
          <a:prstGeom prst="rect">
            <a:avLst/>
          </a:prstGeom>
        </p:spPr>
      </p:pic>
      <p:sp>
        <p:nvSpPr>
          <p:cNvPr id="6" name="テキスト ボックス 5">
            <a:extLst>
              <a:ext uri="{FF2B5EF4-FFF2-40B4-BE49-F238E27FC236}">
                <a16:creationId xmlns:a16="http://schemas.microsoft.com/office/drawing/2014/main" id="{9F64B9B2-000F-3F4B-8E9F-F2D1B198F9F1}"/>
              </a:ext>
            </a:extLst>
          </p:cNvPr>
          <p:cNvSpPr txBox="1"/>
          <p:nvPr/>
        </p:nvSpPr>
        <p:spPr>
          <a:xfrm>
            <a:off x="10418920" y="5112327"/>
            <a:ext cx="1688821" cy="9387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500" dirty="0"/>
              <a:t># </a:t>
            </a:r>
            <a:r>
              <a:rPr kumimoji="1" lang="ja-JP" altLang="en-US" sz="500"/>
              <a:t>各グループの中央値を計算</a:t>
            </a:r>
          </a:p>
          <a:p>
            <a:r>
              <a:rPr kumimoji="1" lang="en" altLang="ja-JP" sz="500" dirty="0"/>
              <a:t>medians = </a:t>
            </a:r>
            <a:r>
              <a:rPr kumimoji="1" lang="en" altLang="ja-JP" sz="500" dirty="0" err="1"/>
              <a:t>data.groupby</a:t>
            </a:r>
            <a:r>
              <a:rPr kumimoji="1" lang="en" altLang="ja-JP" sz="500" dirty="0"/>
              <a:t>('</a:t>
            </a:r>
            <a:r>
              <a:rPr kumimoji="1" lang="en" altLang="ja-JP" sz="500" dirty="0" err="1"/>
              <a:t>drive_system</a:t>
            </a:r>
            <a:r>
              <a:rPr kumimoji="1" lang="en" altLang="ja-JP" sz="500" dirty="0"/>
              <a:t>')['</a:t>
            </a:r>
            <a:r>
              <a:rPr kumimoji="1" lang="en" altLang="ja-JP" sz="500" dirty="0" err="1"/>
              <a:t>kpl</a:t>
            </a:r>
            <a:r>
              <a:rPr kumimoji="1" lang="en" altLang="ja-JP" sz="500" dirty="0"/>
              <a:t>'].median()</a:t>
            </a:r>
          </a:p>
          <a:p>
            <a:pPr algn="l" fontAlgn="auto"/>
            <a:endParaRPr lang="en-US" altLang="ja-JP" sz="500" b="0" i="0" dirty="0">
              <a:solidFill>
                <a:srgbClr val="618CBC"/>
              </a:solidFill>
              <a:effectLst/>
              <a:latin typeface="Monaco" pitchFamily="2" charset="0"/>
            </a:endParaRPr>
          </a:p>
          <a:p>
            <a:pPr algn="l" fontAlgn="auto"/>
            <a:r>
              <a:rPr lang="ja-JP" altLang="en-US" sz="500" b="0" i="0">
                <a:solidFill>
                  <a:srgbClr val="618CBC"/>
                </a:solidFill>
                <a:effectLst/>
                <a:latin typeface="Monaco" pitchFamily="2" charset="0"/>
              </a:rPr>
              <a:t>各グループの中央値</a:t>
            </a:r>
            <a:r>
              <a:rPr lang="en-US" altLang="ja-JP" sz="500" b="0" i="0" dirty="0">
                <a:solidFill>
                  <a:srgbClr val="618CBC"/>
                </a:solidFill>
                <a:effectLst/>
                <a:latin typeface="Monaco" pitchFamily="2" charset="0"/>
              </a:rPr>
              <a:t>:</a:t>
            </a:r>
          </a:p>
          <a:p>
            <a:pPr algn="l" fontAlgn="auto"/>
            <a:r>
              <a:rPr lang="en" altLang="ja-JP" sz="500" b="0" i="0" dirty="0" err="1">
                <a:solidFill>
                  <a:srgbClr val="618CBC"/>
                </a:solidFill>
                <a:effectLst/>
                <a:latin typeface="Monaco" pitchFamily="2" charset="0"/>
              </a:rPr>
              <a:t>drive_system</a:t>
            </a:r>
            <a:endParaRPr lang="en" altLang="ja-JP" sz="500" b="0" i="0" dirty="0">
              <a:solidFill>
                <a:srgbClr val="618CBC"/>
              </a:solidFill>
              <a:effectLst/>
              <a:latin typeface="Monaco" pitchFamily="2" charset="0"/>
            </a:endParaRPr>
          </a:p>
          <a:p>
            <a:pPr algn="l" fontAlgn="auto"/>
            <a:r>
              <a:rPr lang="en" altLang="ja-JP" sz="500" b="0" i="0" dirty="0">
                <a:solidFill>
                  <a:srgbClr val="618CBC"/>
                </a:solidFill>
                <a:effectLst/>
                <a:latin typeface="Monaco" pitchFamily="2" charset="0"/>
              </a:rPr>
              <a:t>4WD 19.0</a:t>
            </a:r>
          </a:p>
          <a:p>
            <a:pPr algn="l" fontAlgn="auto"/>
            <a:r>
              <a:rPr lang="en" altLang="ja-JP" sz="500" b="0" i="0" dirty="0">
                <a:solidFill>
                  <a:srgbClr val="618CBC"/>
                </a:solidFill>
                <a:effectLst/>
                <a:latin typeface="Monaco" pitchFamily="2" charset="0"/>
              </a:rPr>
              <a:t>FF 31.0</a:t>
            </a:r>
          </a:p>
          <a:p>
            <a:pPr algn="l" fontAlgn="auto"/>
            <a:r>
              <a:rPr lang="en" altLang="ja-JP" sz="500" b="0" i="0" dirty="0">
                <a:solidFill>
                  <a:srgbClr val="618CBC"/>
                </a:solidFill>
                <a:effectLst/>
                <a:latin typeface="Monaco" pitchFamily="2" charset="0"/>
              </a:rPr>
              <a:t>FR 22.5</a:t>
            </a:r>
          </a:p>
          <a:p>
            <a:pPr algn="l" fontAlgn="auto"/>
            <a:r>
              <a:rPr lang="en" altLang="ja-JP" sz="500" b="0" i="0" dirty="0">
                <a:solidFill>
                  <a:srgbClr val="618CBC"/>
                </a:solidFill>
                <a:effectLst/>
                <a:latin typeface="Monaco" pitchFamily="2" charset="0"/>
              </a:rPr>
              <a:t>MR 23.9</a:t>
            </a:r>
          </a:p>
          <a:p>
            <a:pPr algn="l" fontAlgn="auto"/>
            <a:r>
              <a:rPr lang="en" altLang="ja-JP" sz="500" b="0" i="0" dirty="0">
                <a:solidFill>
                  <a:srgbClr val="618CBC"/>
                </a:solidFill>
                <a:effectLst/>
                <a:latin typeface="Monaco" pitchFamily="2" charset="0"/>
              </a:rPr>
              <a:t>RR 26.0</a:t>
            </a:r>
          </a:p>
          <a:p>
            <a:pPr algn="l" fontAlgn="auto"/>
            <a:r>
              <a:rPr lang="en" altLang="ja-JP" sz="500" b="0" i="0" dirty="0">
                <a:solidFill>
                  <a:srgbClr val="618CBC"/>
                </a:solidFill>
                <a:effectLst/>
                <a:latin typeface="Monaco" pitchFamily="2" charset="0"/>
              </a:rPr>
              <a:t>Name: </a:t>
            </a:r>
            <a:r>
              <a:rPr lang="en" altLang="ja-JP" sz="500" b="0" i="0" dirty="0" err="1">
                <a:solidFill>
                  <a:srgbClr val="618CBC"/>
                </a:solidFill>
                <a:effectLst/>
                <a:latin typeface="Monaco" pitchFamily="2" charset="0"/>
              </a:rPr>
              <a:t>kpl</a:t>
            </a:r>
            <a:r>
              <a:rPr lang="en" altLang="ja-JP" sz="500" b="0" i="0" dirty="0">
                <a:solidFill>
                  <a:srgbClr val="618CBC"/>
                </a:solidFill>
                <a:effectLst/>
                <a:latin typeface="Monaco" pitchFamily="2" charset="0"/>
              </a:rPr>
              <a:t>, </a:t>
            </a:r>
            <a:r>
              <a:rPr lang="en" altLang="ja-JP" sz="500" b="0" i="0" dirty="0" err="1">
                <a:solidFill>
                  <a:srgbClr val="618CBC"/>
                </a:solidFill>
                <a:effectLst/>
                <a:latin typeface="Monaco" pitchFamily="2" charset="0"/>
              </a:rPr>
              <a:t>dtype</a:t>
            </a:r>
            <a:r>
              <a:rPr lang="en" altLang="ja-JP" sz="500" b="0" i="0" dirty="0">
                <a:solidFill>
                  <a:srgbClr val="618CBC"/>
                </a:solidFill>
                <a:effectLst/>
                <a:latin typeface="Monaco" pitchFamily="2" charset="0"/>
              </a:rPr>
              <a:t>: float64</a:t>
            </a:r>
          </a:p>
        </p:txBody>
      </p:sp>
      <p:sp>
        <p:nvSpPr>
          <p:cNvPr id="7" name="テキスト ボックス 6">
            <a:extLst>
              <a:ext uri="{FF2B5EF4-FFF2-40B4-BE49-F238E27FC236}">
                <a16:creationId xmlns:a16="http://schemas.microsoft.com/office/drawing/2014/main" id="{85026A8F-4610-DB4B-8C1A-5BF664E8E2AA}"/>
              </a:ext>
            </a:extLst>
          </p:cNvPr>
          <p:cNvSpPr txBox="1"/>
          <p:nvPr/>
        </p:nvSpPr>
        <p:spPr>
          <a:xfrm>
            <a:off x="8569593" y="4329087"/>
            <a:ext cx="3538148" cy="7848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en" altLang="ja-JP" sz="500" dirty="0" err="1"/>
              <a:t>groupby</a:t>
            </a:r>
            <a:r>
              <a:rPr kumimoji="1" lang="ja-JP" altLang="en-US" sz="500"/>
              <a:t>のメリットは以下のとおりです</a:t>
            </a:r>
            <a:r>
              <a:rPr kumimoji="1" lang="en-US" altLang="ja-JP" sz="500" dirty="0"/>
              <a:t>:</a:t>
            </a:r>
          </a:p>
          <a:p>
            <a:r>
              <a:rPr kumimoji="1" lang="en-US" altLang="ja-JP" sz="500" dirty="0"/>
              <a:t>1. </a:t>
            </a:r>
            <a:r>
              <a:rPr kumimoji="1" lang="ja-JP" altLang="en-US" sz="500"/>
              <a:t>データの効率的な集計処理</a:t>
            </a:r>
            <a:r>
              <a:rPr kumimoji="1" lang="en-US" altLang="ja-JP" sz="500" dirty="0"/>
              <a:t>: </a:t>
            </a:r>
            <a:r>
              <a:rPr kumimoji="1" lang="ja-JP" altLang="en-US" sz="500"/>
              <a:t>大量のデータを高速かつ効率的に集計できます</a:t>
            </a:r>
            <a:r>
              <a:rPr kumimoji="1" lang="en-US" altLang="ja-JP" sz="500" dirty="0"/>
              <a:t>[1]</a:t>
            </a:r>
            <a:r>
              <a:rPr kumimoji="1" lang="ja-JP" altLang="en-US" sz="500"/>
              <a:t>。</a:t>
            </a:r>
          </a:p>
          <a:p>
            <a:r>
              <a:rPr kumimoji="1" lang="en-US" altLang="ja-JP" sz="500" b="1" dirty="0">
                <a:solidFill>
                  <a:srgbClr val="FF0000"/>
                </a:solidFill>
              </a:rPr>
              <a:t>2. </a:t>
            </a:r>
            <a:r>
              <a:rPr kumimoji="1" lang="ja-JP" altLang="en-US" sz="500" b="1">
                <a:solidFill>
                  <a:srgbClr val="FF0000"/>
                </a:solidFill>
              </a:rPr>
              <a:t>グループごとの統計量算出</a:t>
            </a:r>
            <a:r>
              <a:rPr kumimoji="1" lang="en-US" altLang="ja-JP" sz="500" b="1" dirty="0">
                <a:solidFill>
                  <a:srgbClr val="FF0000"/>
                </a:solidFill>
              </a:rPr>
              <a:t>: </a:t>
            </a:r>
            <a:r>
              <a:rPr kumimoji="1" lang="ja-JP" altLang="en-US" sz="500" b="1">
                <a:solidFill>
                  <a:srgbClr val="FF0000"/>
                </a:solidFill>
              </a:rPr>
              <a:t>平均、合計、最大値、最小値などの基本的な統計量を簡単に計算できます</a:t>
            </a:r>
            <a:r>
              <a:rPr kumimoji="1" lang="en-US" altLang="ja-JP" sz="500" b="1" dirty="0">
                <a:solidFill>
                  <a:srgbClr val="FF0000"/>
                </a:solidFill>
              </a:rPr>
              <a:t>[1]</a:t>
            </a:r>
            <a:r>
              <a:rPr kumimoji="1" lang="ja-JP" altLang="en-US" sz="500" b="1">
                <a:solidFill>
                  <a:srgbClr val="FF0000"/>
                </a:solidFill>
              </a:rPr>
              <a:t>。</a:t>
            </a:r>
          </a:p>
          <a:p>
            <a:r>
              <a:rPr kumimoji="1" lang="en-US" altLang="ja-JP" sz="500" dirty="0"/>
              <a:t>3. </a:t>
            </a:r>
            <a:r>
              <a:rPr kumimoji="1" lang="ja-JP" altLang="en-US" sz="500"/>
              <a:t>カスタム集計関数の適用</a:t>
            </a:r>
            <a:r>
              <a:rPr kumimoji="1" lang="en-US" altLang="ja-JP" sz="500" dirty="0"/>
              <a:t>: </a:t>
            </a:r>
            <a:r>
              <a:rPr kumimoji="1" lang="ja-JP" altLang="en-US" sz="500"/>
              <a:t>独自の集計関数を作成し、適用することが可能です</a:t>
            </a:r>
            <a:r>
              <a:rPr kumimoji="1" lang="en-US" altLang="ja-JP" sz="500" dirty="0"/>
              <a:t>[1]</a:t>
            </a:r>
            <a:r>
              <a:rPr kumimoji="1" lang="ja-JP" altLang="en-US" sz="500"/>
              <a:t>。</a:t>
            </a:r>
          </a:p>
          <a:p>
            <a:r>
              <a:rPr kumimoji="1" lang="en-US" altLang="ja-JP" sz="500" dirty="0"/>
              <a:t>4. </a:t>
            </a:r>
            <a:r>
              <a:rPr kumimoji="1" lang="ja-JP" altLang="en-US" sz="500"/>
              <a:t>複数列によるグループ化</a:t>
            </a:r>
            <a:r>
              <a:rPr kumimoji="1" lang="en-US" altLang="ja-JP" sz="500" dirty="0"/>
              <a:t>: </a:t>
            </a:r>
            <a:r>
              <a:rPr kumimoji="1" lang="ja-JP" altLang="en-US" sz="500"/>
              <a:t>複数の列を指定してより細かいグループ化ができます</a:t>
            </a:r>
            <a:r>
              <a:rPr kumimoji="1" lang="en-US" altLang="ja-JP" sz="500" dirty="0"/>
              <a:t>[3]</a:t>
            </a:r>
            <a:r>
              <a:rPr kumimoji="1" lang="ja-JP" altLang="en-US" sz="500"/>
              <a:t>。</a:t>
            </a:r>
          </a:p>
          <a:p>
            <a:r>
              <a:rPr kumimoji="1" lang="en-US" altLang="ja-JP" sz="500" dirty="0"/>
              <a:t>5. </a:t>
            </a:r>
            <a:r>
              <a:rPr kumimoji="1" lang="ja-JP" altLang="en-US" sz="500"/>
              <a:t>データ変換と欠損値処理</a:t>
            </a:r>
            <a:r>
              <a:rPr kumimoji="1" lang="en-US" altLang="ja-JP" sz="500" dirty="0"/>
              <a:t>: </a:t>
            </a:r>
            <a:r>
              <a:rPr kumimoji="1" lang="ja-JP" altLang="en-US" sz="500"/>
              <a:t>グループごとのデータ変換や欠損値の補完が容易に行えます</a:t>
            </a:r>
            <a:r>
              <a:rPr kumimoji="1" lang="en-US" altLang="ja-JP" sz="500" dirty="0"/>
              <a:t>[1]</a:t>
            </a:r>
            <a:r>
              <a:rPr kumimoji="1" lang="ja-JP" altLang="en-US" sz="500"/>
              <a:t>。</a:t>
            </a:r>
          </a:p>
          <a:p>
            <a:r>
              <a:rPr kumimoji="1" lang="en-US" altLang="ja-JP" sz="500" dirty="0"/>
              <a:t>6. </a:t>
            </a:r>
            <a:r>
              <a:rPr kumimoji="1" lang="en" altLang="ja-JP" sz="500" dirty="0"/>
              <a:t>SQL</a:t>
            </a:r>
            <a:r>
              <a:rPr kumimoji="1" lang="ja-JP" altLang="en-US" sz="500"/>
              <a:t>の</a:t>
            </a:r>
            <a:r>
              <a:rPr kumimoji="1" lang="en" altLang="ja-JP" sz="500" dirty="0"/>
              <a:t>GROUP BY</a:t>
            </a:r>
            <a:r>
              <a:rPr kumimoji="1" lang="ja-JP" altLang="en-US" sz="500"/>
              <a:t>句に相当する機能</a:t>
            </a:r>
            <a:r>
              <a:rPr kumimoji="1" lang="en-US" altLang="ja-JP" sz="500" dirty="0"/>
              <a:t>: </a:t>
            </a:r>
            <a:r>
              <a:rPr kumimoji="1" lang="ja-JP" altLang="en-US" sz="500"/>
              <a:t>データベース操作と同様の集計処理を</a:t>
            </a:r>
            <a:r>
              <a:rPr kumimoji="1" lang="en" altLang="ja-JP" sz="500" dirty="0"/>
              <a:t>Python</a:t>
            </a:r>
            <a:r>
              <a:rPr kumimoji="1" lang="ja-JP" altLang="en-US" sz="500"/>
              <a:t>で実行できます</a:t>
            </a:r>
            <a:r>
              <a:rPr kumimoji="1" lang="en-US" altLang="ja-JP" sz="500" dirty="0"/>
              <a:t>[1]</a:t>
            </a:r>
            <a:r>
              <a:rPr kumimoji="1" lang="ja-JP" altLang="en-US" sz="500"/>
              <a:t>。</a:t>
            </a:r>
          </a:p>
          <a:p>
            <a:r>
              <a:rPr kumimoji="1" lang="en-US" altLang="ja-JP" sz="500" dirty="0"/>
              <a:t>7. </a:t>
            </a:r>
            <a:r>
              <a:rPr kumimoji="1" lang="ja-JP" altLang="en-US" sz="500"/>
              <a:t>新たな知見の発見</a:t>
            </a:r>
            <a:r>
              <a:rPr kumimoji="1" lang="en-US" altLang="ja-JP" sz="500" dirty="0"/>
              <a:t>: </a:t>
            </a:r>
            <a:r>
              <a:rPr kumimoji="1" lang="ja-JP" altLang="en-US" sz="500"/>
              <a:t>データをグループ化して分析することで、新しい洞察を得られる可能性があります</a:t>
            </a:r>
            <a:r>
              <a:rPr kumimoji="1" lang="en-US" altLang="ja-JP" sz="500" dirty="0"/>
              <a:t>[2]</a:t>
            </a:r>
            <a:r>
              <a:rPr kumimoji="1" lang="ja-JP" altLang="en-US" sz="500"/>
              <a:t>。</a:t>
            </a:r>
          </a:p>
          <a:p>
            <a:r>
              <a:rPr kumimoji="1" lang="ja-JP" altLang="en-US" sz="500"/>
              <a:t>これらのメリットにより、</a:t>
            </a:r>
            <a:r>
              <a:rPr kumimoji="1" lang="en" altLang="ja-JP" sz="500" dirty="0"/>
              <a:t>pandas</a:t>
            </a:r>
            <a:r>
              <a:rPr kumimoji="1" lang="ja-JP" altLang="en-US" sz="500"/>
              <a:t>の</a:t>
            </a:r>
            <a:r>
              <a:rPr kumimoji="1" lang="en" altLang="ja-JP" sz="500" dirty="0" err="1"/>
              <a:t>groupby</a:t>
            </a:r>
            <a:r>
              <a:rPr kumimoji="1" lang="ja-JP" altLang="en-US" sz="500"/>
              <a:t>機能は、データ分析や処理において非常に強力なツールとなっています。</a:t>
            </a:r>
          </a:p>
        </p:txBody>
      </p:sp>
      <p:sp>
        <p:nvSpPr>
          <p:cNvPr id="4" name="テキスト ボックス 3">
            <a:extLst>
              <a:ext uri="{FF2B5EF4-FFF2-40B4-BE49-F238E27FC236}">
                <a16:creationId xmlns:a16="http://schemas.microsoft.com/office/drawing/2014/main" id="{38175C92-5A26-D149-A558-28260D0C1A38}"/>
              </a:ext>
            </a:extLst>
          </p:cNvPr>
          <p:cNvSpPr txBox="1"/>
          <p:nvPr/>
        </p:nvSpPr>
        <p:spPr>
          <a:xfrm>
            <a:off x="7571347" y="6028326"/>
            <a:ext cx="4697120" cy="338554"/>
          </a:xfrm>
          <a:prstGeom prst="rect">
            <a:avLst/>
          </a:prstGeom>
          <a:noFill/>
        </p:spPr>
        <p:txBody>
          <a:bodyPr wrap="none" rtlCol="0">
            <a:spAutoFit/>
          </a:bodyPr>
          <a:lstStyle/>
          <a:p>
            <a:r>
              <a:rPr kumimoji="1" lang="en-US" altLang="ja-JP" sz="800" dirty="0" err="1">
                <a:solidFill>
                  <a:srgbClr val="FF0000"/>
                </a:solidFill>
              </a:rPr>
              <a:t>Groupby</a:t>
            </a:r>
            <a:r>
              <a:rPr kumimoji="1" lang="ja-JP" altLang="en-US" sz="800">
                <a:solidFill>
                  <a:srgbClr val="FF0000"/>
                </a:solidFill>
              </a:rPr>
              <a:t>でグループごと</a:t>
            </a:r>
            <a:r>
              <a:rPr kumimoji="1" lang="en-US" altLang="ja-JP" sz="800" dirty="0">
                <a:solidFill>
                  <a:srgbClr val="FF0000"/>
                </a:solidFill>
              </a:rPr>
              <a:t>(</a:t>
            </a:r>
            <a:r>
              <a:rPr kumimoji="1" lang="ja-JP" altLang="en-US" sz="800">
                <a:solidFill>
                  <a:srgbClr val="FF0000"/>
                </a:solidFill>
              </a:rPr>
              <a:t>今回は</a:t>
            </a:r>
            <a:r>
              <a:rPr kumimoji="1" lang="en-US" altLang="ja-JP" sz="800" dirty="0" err="1">
                <a:solidFill>
                  <a:srgbClr val="FF0000"/>
                </a:solidFill>
              </a:rPr>
              <a:t>drive_system</a:t>
            </a:r>
            <a:r>
              <a:rPr kumimoji="1" lang="ja-JP" altLang="en-US" sz="800">
                <a:solidFill>
                  <a:srgbClr val="FF0000"/>
                </a:solidFill>
              </a:rPr>
              <a:t>と</a:t>
            </a:r>
            <a:r>
              <a:rPr kumimoji="1" lang="en-US" altLang="ja-JP" sz="800" dirty="0" err="1">
                <a:solidFill>
                  <a:srgbClr val="FF0000"/>
                </a:solidFill>
              </a:rPr>
              <a:t>kpl</a:t>
            </a:r>
            <a:r>
              <a:rPr kumimoji="1" lang="ja-JP" altLang="en-US" sz="800">
                <a:solidFill>
                  <a:srgbClr val="FF0000"/>
                </a:solidFill>
              </a:rPr>
              <a:t>など</a:t>
            </a:r>
            <a:r>
              <a:rPr kumimoji="1" lang="en-US" altLang="ja-JP" sz="800" dirty="0">
                <a:solidFill>
                  <a:srgbClr val="FF0000"/>
                </a:solidFill>
              </a:rPr>
              <a:t>)</a:t>
            </a:r>
            <a:r>
              <a:rPr kumimoji="1" lang="ja-JP" altLang="en-US" sz="800">
                <a:solidFill>
                  <a:srgbClr val="FF0000"/>
                </a:solidFill>
              </a:rPr>
              <a:t>の基本統計量を確認できる</a:t>
            </a:r>
            <a:endParaRPr kumimoji="1" lang="en-US" altLang="ja-JP" sz="800" dirty="0">
              <a:solidFill>
                <a:srgbClr val="FF0000"/>
              </a:solidFill>
            </a:endParaRPr>
          </a:p>
          <a:p>
            <a:r>
              <a:rPr kumimoji="1" lang="en-US" altLang="ja-JP" sz="800" dirty="0" err="1">
                <a:solidFill>
                  <a:srgbClr val="FF0000"/>
                </a:solidFill>
              </a:rPr>
              <a:t>drive_system</a:t>
            </a:r>
            <a:r>
              <a:rPr kumimoji="1" lang="en-US" altLang="ja-JP" sz="800" dirty="0">
                <a:solidFill>
                  <a:srgbClr val="FF0000"/>
                </a:solidFill>
              </a:rPr>
              <a:t> MR</a:t>
            </a:r>
            <a:r>
              <a:rPr kumimoji="1" lang="ja-JP" altLang="en-US" sz="800">
                <a:solidFill>
                  <a:srgbClr val="FF0000"/>
                </a:solidFill>
              </a:rPr>
              <a:t>の</a:t>
            </a:r>
            <a:r>
              <a:rPr kumimoji="1" lang="en-US" altLang="ja-JP" sz="800" dirty="0" err="1">
                <a:solidFill>
                  <a:srgbClr val="FF0000"/>
                </a:solidFill>
              </a:rPr>
              <a:t>kpl</a:t>
            </a:r>
            <a:r>
              <a:rPr kumimoji="1" lang="ja-JP" altLang="en-US" sz="800">
                <a:solidFill>
                  <a:srgbClr val="FF0000"/>
                </a:solidFill>
              </a:rPr>
              <a:t>中央値も確認可能</a:t>
            </a:r>
            <a:r>
              <a:rPr kumimoji="1" lang="en-US" altLang="ja-JP" sz="800" dirty="0">
                <a:solidFill>
                  <a:srgbClr val="FF0000"/>
                </a:solidFill>
              </a:rPr>
              <a:t>(Quest</a:t>
            </a:r>
            <a:r>
              <a:rPr kumimoji="1" lang="ja-JP" altLang="en-US" sz="800">
                <a:solidFill>
                  <a:srgbClr val="FF0000"/>
                </a:solidFill>
              </a:rPr>
              <a:t>では箱ひげ図だったが具体的な数値を確認したい場合</a:t>
            </a:r>
            <a:r>
              <a:rPr kumimoji="1" lang="en-US" altLang="ja-JP" sz="800" dirty="0">
                <a:solidFill>
                  <a:srgbClr val="FF0000"/>
                </a:solidFill>
              </a:rPr>
              <a:t>)</a:t>
            </a:r>
            <a:endParaRPr kumimoji="1" lang="ja-JP" altLang="en-US" sz="800">
              <a:solidFill>
                <a:srgbClr val="FF0000"/>
              </a:solidFill>
            </a:endParaRPr>
          </a:p>
        </p:txBody>
      </p:sp>
      <p:sp>
        <p:nvSpPr>
          <p:cNvPr id="8" name="正方形/長方形 7">
            <a:extLst>
              <a:ext uri="{FF2B5EF4-FFF2-40B4-BE49-F238E27FC236}">
                <a16:creationId xmlns:a16="http://schemas.microsoft.com/office/drawing/2014/main" id="{75FBCC77-631B-8E4F-9EBB-F603E03E0481}"/>
              </a:ext>
            </a:extLst>
          </p:cNvPr>
          <p:cNvSpPr/>
          <p:nvPr/>
        </p:nvSpPr>
        <p:spPr>
          <a:xfrm>
            <a:off x="11069782" y="0"/>
            <a:ext cx="1122218" cy="365126"/>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t>Quest</a:t>
            </a:r>
            <a:endParaRPr kumimoji="1" lang="ja-JP" altLang="en-US"/>
          </a:p>
        </p:txBody>
      </p:sp>
    </p:spTree>
    <p:extLst>
      <p:ext uri="{BB962C8B-B14F-4D97-AF65-F5344CB8AC3E}">
        <p14:creationId xmlns:p14="http://schemas.microsoft.com/office/powerpoint/2010/main" val="253235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86C7F-FCB4-A849-8252-A29FF7349924}"/>
              </a:ext>
            </a:extLst>
          </p:cNvPr>
          <p:cNvSpPr>
            <a:spLocks noGrp="1"/>
          </p:cNvSpPr>
          <p:nvPr>
            <p:ph type="ctrTitle"/>
          </p:nvPr>
        </p:nvSpPr>
        <p:spPr/>
        <p:txBody>
          <a:bodyPr/>
          <a:lstStyle/>
          <a:p>
            <a:r>
              <a:rPr kumimoji="1" lang="en-US" altLang="ja-JP" dirty="0"/>
              <a:t>Keiba Community</a:t>
            </a:r>
            <a:endParaRPr kumimoji="1" lang="ja-JP" altLang="en-US"/>
          </a:p>
        </p:txBody>
      </p:sp>
      <p:sp>
        <p:nvSpPr>
          <p:cNvPr id="3" name="字幕 2">
            <a:extLst>
              <a:ext uri="{FF2B5EF4-FFF2-40B4-BE49-F238E27FC236}">
                <a16:creationId xmlns:a16="http://schemas.microsoft.com/office/drawing/2014/main" id="{7A23FE13-5A18-8548-97C7-F032B76F40C5}"/>
              </a:ext>
            </a:extLst>
          </p:cNvPr>
          <p:cNvSpPr>
            <a:spLocks noGrp="1"/>
          </p:cNvSpPr>
          <p:nvPr>
            <p:ph type="subTitle" idx="1"/>
          </p:nvPr>
        </p:nvSpPr>
        <p:spPr/>
        <p:txBody>
          <a:bodyPr>
            <a:normAutofit fontScale="92500" lnSpcReduction="10000"/>
          </a:bodyPr>
          <a:lstStyle/>
          <a:p>
            <a:endParaRPr kumimoji="1" lang="ja-JP" altLang="en-US"/>
          </a:p>
        </p:txBody>
      </p:sp>
    </p:spTree>
    <p:extLst>
      <p:ext uri="{BB962C8B-B14F-4D97-AF65-F5344CB8AC3E}">
        <p14:creationId xmlns:p14="http://schemas.microsoft.com/office/powerpoint/2010/main" val="4242290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6E6A8-AAD0-F448-BA54-47052100D6B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F99E507-AE19-AC40-9EBB-BC9D37616416}"/>
              </a:ext>
            </a:extLst>
          </p:cNvPr>
          <p:cNvSpPr>
            <a:spLocks noGrp="1"/>
          </p:cNvSpPr>
          <p:nvPr>
            <p:ph idx="1"/>
          </p:nvPr>
        </p:nvSpPr>
        <p:spPr/>
        <p:txBody>
          <a:bodyPr/>
          <a:lstStyle/>
          <a:p>
            <a:r>
              <a:rPr kumimoji="1" lang="en-US" altLang="ja-JP" dirty="0"/>
              <a:t> </a:t>
            </a:r>
            <a:r>
              <a:rPr kumimoji="1" lang="ja-JP" altLang="en-US"/>
              <a:t>コード構成</a:t>
            </a:r>
          </a:p>
        </p:txBody>
      </p:sp>
      <p:sp>
        <p:nvSpPr>
          <p:cNvPr id="4" name="テキスト ボックス 3">
            <a:extLst>
              <a:ext uri="{FF2B5EF4-FFF2-40B4-BE49-F238E27FC236}">
                <a16:creationId xmlns:a16="http://schemas.microsoft.com/office/drawing/2014/main" id="{4823097B-6146-F64B-AC59-F1F2C9F5B1C5}"/>
              </a:ext>
            </a:extLst>
          </p:cNvPr>
          <p:cNvSpPr txBox="1"/>
          <p:nvPr/>
        </p:nvSpPr>
        <p:spPr>
          <a:xfrm>
            <a:off x="838200" y="1854165"/>
            <a:ext cx="5623560" cy="415498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800"/>
              <a:t>ソースコードの構造とデータフローを基に、図解の要素を説明します。</a:t>
            </a:r>
          </a:p>
          <a:p>
            <a:pPr>
              <a:buFont typeface="+mj-lt"/>
              <a:buAutoNum type="arabicPeriod"/>
            </a:pPr>
            <a:r>
              <a:rPr lang="ja-JP" altLang="en-US" sz="800" b="1"/>
              <a:t>全体的なデータフロー</a:t>
            </a:r>
            <a:r>
              <a:rPr lang="en-US" altLang="ja-JP" sz="800" dirty="0"/>
              <a:t>:</a:t>
            </a:r>
          </a:p>
          <a:p>
            <a:pPr marL="742950" lvl="1" indent="-285750">
              <a:buFont typeface="+mj-lt"/>
              <a:buAutoNum type="arabicPeriod"/>
            </a:pPr>
            <a:r>
              <a:rPr lang="en" altLang="ja-JP" sz="800" dirty="0"/>
              <a:t>images/</a:t>
            </a:r>
            <a:r>
              <a:rPr lang="en" altLang="ja-JP" sz="800" dirty="0" err="1"/>
              <a:t>DFD.drawio.png</a:t>
            </a:r>
            <a:r>
              <a:rPr lang="ja-JP" altLang="en-US" sz="800"/>
              <a:t>に全体図が示されています</a:t>
            </a:r>
            <a:r>
              <a:rPr lang="en-US" altLang="ja-JP" sz="800" dirty="0"/>
              <a:t>.</a:t>
            </a:r>
          </a:p>
          <a:p>
            <a:pPr>
              <a:buFont typeface="+mj-lt"/>
              <a:buAutoNum type="arabicPeriod"/>
            </a:pPr>
            <a:r>
              <a:rPr lang="ja-JP" altLang="en-US" sz="800" b="1"/>
              <a:t>データ収集（スクレイピング）部分の詳細</a:t>
            </a:r>
            <a:r>
              <a:rPr lang="en-US" altLang="ja-JP" sz="800" dirty="0"/>
              <a:t>:</a:t>
            </a:r>
          </a:p>
          <a:p>
            <a:pPr marL="742950" lvl="1" indent="-285750">
              <a:buFont typeface="+mj-lt"/>
              <a:buAutoNum type="arabicPeriod"/>
            </a:pPr>
            <a:r>
              <a:rPr lang="en" altLang="ja-JP" sz="800" dirty="0"/>
              <a:t>images/</a:t>
            </a:r>
            <a:r>
              <a:rPr lang="en" altLang="ja-JP" sz="800" dirty="0" err="1"/>
              <a:t>DFD_preparing.drawio.png</a:t>
            </a:r>
            <a:r>
              <a:rPr lang="ja-JP" altLang="en-US" sz="800"/>
              <a:t>にスクレイピングの詳細な処理が図示されています</a:t>
            </a:r>
            <a:r>
              <a:rPr lang="en-US" altLang="ja-JP" sz="800" dirty="0"/>
              <a:t>.</a:t>
            </a:r>
          </a:p>
          <a:p>
            <a:pPr marL="742950" lvl="1" indent="-285750">
              <a:buFont typeface="+mj-lt"/>
              <a:buAutoNum type="arabicPeriod"/>
            </a:pPr>
            <a:r>
              <a:rPr lang="en" altLang="ja-JP" sz="800" dirty="0"/>
              <a:t>preparing</a:t>
            </a:r>
            <a:r>
              <a:rPr lang="ja-JP" altLang="en-US" sz="800"/>
              <a:t>モジュールは、</a:t>
            </a:r>
            <a:r>
              <a:rPr lang="en" altLang="ja-JP" sz="800" b="1" dirty="0"/>
              <a:t>Web</a:t>
            </a:r>
            <a:r>
              <a:rPr lang="ja-JP" altLang="en-US" sz="800" b="1"/>
              <a:t>サイトからデータを収集</a:t>
            </a:r>
            <a:r>
              <a:rPr lang="ja-JP" altLang="en-US" sz="800"/>
              <a:t>する役割を担っています</a:t>
            </a:r>
            <a:r>
              <a:rPr lang="en-US" altLang="ja-JP" sz="800" dirty="0"/>
              <a:t>. </a:t>
            </a:r>
          </a:p>
          <a:p>
            <a:pPr marL="1143000" lvl="2" indent="-228600">
              <a:buFont typeface="+mj-lt"/>
              <a:buAutoNum type="arabicPeriod"/>
            </a:pPr>
            <a:r>
              <a:rPr lang="en-US" altLang="ja-JP" sz="800" dirty="0"/>
              <a:t>_</a:t>
            </a:r>
            <a:r>
              <a:rPr lang="en" altLang="ja-JP" sz="800" dirty="0" err="1"/>
              <a:t>scrape_race_id_list.py</a:t>
            </a:r>
            <a:r>
              <a:rPr lang="en" altLang="ja-JP" sz="800" dirty="0"/>
              <a:t>: </a:t>
            </a:r>
            <a:r>
              <a:rPr lang="ja-JP" altLang="en-US" sz="800" b="1"/>
              <a:t>レース</a:t>
            </a:r>
            <a:r>
              <a:rPr lang="en" altLang="ja-JP" sz="800" b="1" dirty="0"/>
              <a:t>ID</a:t>
            </a:r>
            <a:r>
              <a:rPr lang="ja-JP" altLang="en-US" sz="800" b="1"/>
              <a:t>リスト</a:t>
            </a:r>
            <a:r>
              <a:rPr lang="ja-JP" altLang="en-US" sz="800"/>
              <a:t>をスクレイピングします</a:t>
            </a:r>
            <a:r>
              <a:rPr lang="en-US" altLang="ja-JP" sz="800" dirty="0"/>
              <a:t>.</a:t>
            </a:r>
          </a:p>
          <a:p>
            <a:pPr marL="1143000" lvl="2" indent="-228600">
              <a:buFont typeface="+mj-lt"/>
              <a:buAutoNum type="arabicPeriod"/>
            </a:pPr>
            <a:r>
              <a:rPr lang="en-US" altLang="ja-JP" sz="800" dirty="0"/>
              <a:t>_</a:t>
            </a:r>
            <a:r>
              <a:rPr lang="en" altLang="ja-JP" sz="800" dirty="0" err="1"/>
              <a:t>create_active_race_id_list.py</a:t>
            </a:r>
            <a:r>
              <a:rPr lang="en" altLang="ja-JP" sz="800" dirty="0"/>
              <a:t>: </a:t>
            </a:r>
            <a:r>
              <a:rPr lang="ja-JP" altLang="en-US" sz="800" b="1"/>
              <a:t>馬体重が発表されたレースの</a:t>
            </a:r>
            <a:r>
              <a:rPr lang="en" altLang="ja-JP" sz="800" b="1" dirty="0"/>
              <a:t>ID</a:t>
            </a:r>
            <a:r>
              <a:rPr lang="ja-JP" altLang="en-US" sz="800" b="1"/>
              <a:t>リスト</a:t>
            </a:r>
            <a:r>
              <a:rPr lang="ja-JP" altLang="en-US" sz="800"/>
              <a:t>を作成します</a:t>
            </a:r>
            <a:r>
              <a:rPr lang="en-US" altLang="ja-JP" sz="800" dirty="0"/>
              <a:t>.</a:t>
            </a:r>
          </a:p>
          <a:p>
            <a:pPr marL="1143000" lvl="2" indent="-228600">
              <a:buFont typeface="+mj-lt"/>
              <a:buAutoNum type="arabicPeriod"/>
            </a:pPr>
            <a:r>
              <a:rPr lang="en-US" altLang="ja-JP" sz="800" dirty="0"/>
              <a:t>_</a:t>
            </a:r>
            <a:r>
              <a:rPr lang="en" altLang="ja-JP" sz="800" dirty="0" err="1"/>
              <a:t>scrape_html.py</a:t>
            </a:r>
            <a:r>
              <a:rPr lang="en" altLang="ja-JP" sz="800" dirty="0"/>
              <a:t>: </a:t>
            </a:r>
            <a:r>
              <a:rPr lang="en" altLang="ja-JP" sz="800" b="1" dirty="0"/>
              <a:t>HTML</a:t>
            </a:r>
            <a:r>
              <a:rPr lang="ja-JP" altLang="en-US" sz="800" b="1"/>
              <a:t>をスクレイピング</a:t>
            </a:r>
            <a:r>
              <a:rPr lang="ja-JP" altLang="en-US" sz="800"/>
              <a:t>して保存します</a:t>
            </a:r>
            <a:r>
              <a:rPr lang="en-US" altLang="ja-JP" sz="800" dirty="0"/>
              <a:t>.</a:t>
            </a:r>
          </a:p>
          <a:p>
            <a:pPr marL="1143000" lvl="2" indent="-228600">
              <a:buFont typeface="+mj-lt"/>
              <a:buAutoNum type="arabicPeriod"/>
            </a:pPr>
            <a:r>
              <a:rPr lang="en-US" altLang="ja-JP" sz="800" dirty="0"/>
              <a:t>_</a:t>
            </a:r>
            <a:r>
              <a:rPr lang="en" altLang="ja-JP" sz="800" dirty="0" err="1"/>
              <a:t>scrape_shutuba_table.py</a:t>
            </a:r>
            <a:r>
              <a:rPr lang="en" altLang="ja-JP" sz="800" dirty="0"/>
              <a:t>: </a:t>
            </a:r>
            <a:r>
              <a:rPr lang="ja-JP" altLang="en-US" sz="800" b="1"/>
              <a:t>出馬表</a:t>
            </a:r>
            <a:r>
              <a:rPr lang="ja-JP" altLang="en-US" sz="800"/>
              <a:t>をスクレイピングします</a:t>
            </a:r>
            <a:r>
              <a:rPr lang="en-US" altLang="ja-JP" sz="800" dirty="0"/>
              <a:t>.</a:t>
            </a:r>
          </a:p>
          <a:p>
            <a:pPr marL="1143000" lvl="2" indent="-228600">
              <a:buFont typeface="+mj-lt"/>
              <a:buAutoNum type="arabicPeriod"/>
            </a:pPr>
            <a:r>
              <a:rPr lang="en-US" altLang="ja-JP" sz="800" dirty="0"/>
              <a:t>_</a:t>
            </a:r>
            <a:r>
              <a:rPr lang="en" altLang="ja-JP" sz="800" dirty="0" err="1"/>
              <a:t>get_rawdata.py</a:t>
            </a:r>
            <a:r>
              <a:rPr lang="en" altLang="ja-JP" sz="800" dirty="0"/>
              <a:t>: </a:t>
            </a:r>
            <a:r>
              <a:rPr lang="en" altLang="ja-JP" sz="800" b="1" dirty="0"/>
              <a:t>HTML</a:t>
            </a:r>
            <a:r>
              <a:rPr lang="ja-JP" altLang="en-US" sz="800" b="1"/>
              <a:t>からデータを抽出</a:t>
            </a:r>
            <a:r>
              <a:rPr lang="ja-JP" altLang="en-US" sz="800"/>
              <a:t>してデータフレームに変換します</a:t>
            </a:r>
            <a:r>
              <a:rPr lang="en-US" altLang="ja-JP" sz="800" dirty="0"/>
              <a:t>.</a:t>
            </a:r>
          </a:p>
          <a:p>
            <a:pPr>
              <a:buFont typeface="+mj-lt"/>
              <a:buAutoNum type="arabicPeriod"/>
            </a:pPr>
            <a:r>
              <a:rPr lang="ja-JP" altLang="en-US" sz="800" b="1"/>
              <a:t>データ前処理</a:t>
            </a:r>
            <a:r>
              <a:rPr lang="en-US" altLang="ja-JP" sz="800" dirty="0"/>
              <a:t>:</a:t>
            </a:r>
          </a:p>
          <a:p>
            <a:pPr marL="742950" lvl="1" indent="-285750">
              <a:buFont typeface="+mj-lt"/>
              <a:buAutoNum type="arabicPeriod"/>
            </a:pPr>
            <a:r>
              <a:rPr lang="en" altLang="ja-JP" sz="800" dirty="0"/>
              <a:t>preprocessing</a:t>
            </a:r>
            <a:r>
              <a:rPr lang="ja-JP" altLang="en-US" sz="800"/>
              <a:t>モジュールは、</a:t>
            </a:r>
            <a:r>
              <a:rPr lang="ja-JP" altLang="en-US" sz="800" b="1"/>
              <a:t>収集したデータを機械学習モデル</a:t>
            </a:r>
            <a:r>
              <a:rPr lang="ja-JP" altLang="en-US" sz="800"/>
              <a:t>が利用できる形に変換します</a:t>
            </a:r>
            <a:r>
              <a:rPr lang="en-US" altLang="ja-JP" sz="800" dirty="0"/>
              <a:t>. </a:t>
            </a:r>
          </a:p>
          <a:p>
            <a:pPr marL="1143000" lvl="2" indent="-228600">
              <a:buFont typeface="+mj-lt"/>
              <a:buAutoNum type="arabicPeriod"/>
            </a:pPr>
            <a:r>
              <a:rPr lang="en-US" altLang="ja-JP" sz="800" dirty="0"/>
              <a:t>_</a:t>
            </a:r>
            <a:r>
              <a:rPr lang="en" altLang="ja-JP" sz="800" dirty="0" err="1"/>
              <a:t>horse_results_processor.py</a:t>
            </a:r>
            <a:r>
              <a:rPr lang="en" altLang="ja-JP" sz="800" dirty="0"/>
              <a:t>: </a:t>
            </a:r>
            <a:r>
              <a:rPr lang="ja-JP" altLang="en-US" sz="800" b="1"/>
              <a:t>馬の過去成績</a:t>
            </a:r>
            <a:r>
              <a:rPr lang="ja-JP" altLang="en-US" sz="800"/>
              <a:t>を処理します</a:t>
            </a:r>
            <a:r>
              <a:rPr lang="en-US" altLang="ja-JP" sz="800" dirty="0"/>
              <a:t>.</a:t>
            </a:r>
          </a:p>
          <a:p>
            <a:pPr marL="1143000" lvl="2" indent="-228600">
              <a:buFont typeface="+mj-lt"/>
              <a:buAutoNum type="arabicPeriod"/>
            </a:pPr>
            <a:r>
              <a:rPr lang="en-US" altLang="ja-JP" sz="800" dirty="0"/>
              <a:t>_</a:t>
            </a:r>
            <a:r>
              <a:rPr lang="en" altLang="ja-JP" sz="800" dirty="0" err="1"/>
              <a:t>horse_info_processor.py</a:t>
            </a:r>
            <a:r>
              <a:rPr lang="en" altLang="ja-JP" sz="800" dirty="0"/>
              <a:t>: </a:t>
            </a:r>
            <a:r>
              <a:rPr lang="ja-JP" altLang="en-US" sz="800" b="1"/>
              <a:t>馬の基本情報</a:t>
            </a:r>
            <a:r>
              <a:rPr lang="ja-JP" altLang="en-US" sz="800"/>
              <a:t>を処理します</a:t>
            </a:r>
            <a:r>
              <a:rPr lang="en-US" altLang="ja-JP" sz="800" dirty="0"/>
              <a:t>.</a:t>
            </a:r>
          </a:p>
          <a:p>
            <a:pPr marL="1143000" lvl="2" indent="-228600">
              <a:buFont typeface="+mj-lt"/>
              <a:buAutoNum type="arabicPeriod"/>
            </a:pPr>
            <a:r>
              <a:rPr lang="en-US" altLang="ja-JP" sz="800" dirty="0"/>
              <a:t>_</a:t>
            </a:r>
            <a:r>
              <a:rPr lang="en" altLang="ja-JP" sz="800" dirty="0" err="1"/>
              <a:t>peds_processor.py</a:t>
            </a:r>
            <a:r>
              <a:rPr lang="en" altLang="ja-JP" sz="800" dirty="0"/>
              <a:t>: </a:t>
            </a:r>
            <a:r>
              <a:rPr lang="ja-JP" altLang="en-US" sz="800" b="1"/>
              <a:t>血統データ</a:t>
            </a:r>
            <a:r>
              <a:rPr lang="ja-JP" altLang="en-US" sz="800"/>
              <a:t>を処理します</a:t>
            </a:r>
            <a:r>
              <a:rPr lang="en-US" altLang="ja-JP" sz="800" dirty="0"/>
              <a:t>.</a:t>
            </a:r>
          </a:p>
          <a:p>
            <a:pPr marL="1143000" lvl="2" indent="-228600">
              <a:buFont typeface="+mj-lt"/>
              <a:buAutoNum type="arabicPeriod"/>
            </a:pPr>
            <a:r>
              <a:rPr lang="en-US" altLang="ja-JP" sz="800" dirty="0"/>
              <a:t>_</a:t>
            </a:r>
            <a:r>
              <a:rPr lang="en" altLang="ja-JP" sz="800" dirty="0" err="1"/>
              <a:t>race_info_processor.py</a:t>
            </a:r>
            <a:r>
              <a:rPr lang="en" altLang="ja-JP" sz="800" dirty="0"/>
              <a:t>: </a:t>
            </a:r>
            <a:r>
              <a:rPr lang="ja-JP" altLang="en-US" sz="800" b="1"/>
              <a:t>レース情報</a:t>
            </a:r>
            <a:r>
              <a:rPr lang="ja-JP" altLang="en-US" sz="800"/>
              <a:t>を処理します</a:t>
            </a:r>
            <a:r>
              <a:rPr lang="en-US" altLang="ja-JP" sz="800" dirty="0"/>
              <a:t>.</a:t>
            </a:r>
          </a:p>
          <a:p>
            <a:pPr marL="1143000" lvl="2" indent="-228600">
              <a:buFont typeface="+mj-lt"/>
              <a:buAutoNum type="arabicPeriod"/>
            </a:pPr>
            <a:r>
              <a:rPr lang="en-US" altLang="ja-JP" sz="800" dirty="0"/>
              <a:t>_</a:t>
            </a:r>
            <a:r>
              <a:rPr lang="en" altLang="ja-JP" sz="800" dirty="0" err="1"/>
              <a:t>results_processor.py</a:t>
            </a:r>
            <a:r>
              <a:rPr lang="en" altLang="ja-JP" sz="800" dirty="0"/>
              <a:t>: </a:t>
            </a:r>
            <a:r>
              <a:rPr lang="ja-JP" altLang="en-US" sz="800" b="1"/>
              <a:t>レース結果</a:t>
            </a:r>
            <a:r>
              <a:rPr lang="ja-JP" altLang="en-US" sz="800"/>
              <a:t>を処理します</a:t>
            </a:r>
            <a:r>
              <a:rPr lang="en-US" altLang="ja-JP" sz="800" dirty="0"/>
              <a:t>.</a:t>
            </a:r>
          </a:p>
          <a:p>
            <a:pPr marL="1143000" lvl="2" indent="-228600">
              <a:buFont typeface="+mj-lt"/>
              <a:buAutoNum type="arabicPeriod"/>
            </a:pPr>
            <a:r>
              <a:rPr lang="en-US" altLang="ja-JP" sz="800" dirty="0"/>
              <a:t>_</a:t>
            </a:r>
            <a:r>
              <a:rPr lang="en" altLang="ja-JP" sz="800" dirty="0" err="1"/>
              <a:t>return_processor.py</a:t>
            </a:r>
            <a:r>
              <a:rPr lang="en" altLang="ja-JP" sz="800" dirty="0"/>
              <a:t>: </a:t>
            </a:r>
            <a:r>
              <a:rPr lang="ja-JP" altLang="en-US" sz="800" b="1"/>
              <a:t>払い戻しデータ</a:t>
            </a:r>
            <a:r>
              <a:rPr lang="ja-JP" altLang="en-US" sz="800"/>
              <a:t>を処理します</a:t>
            </a:r>
            <a:r>
              <a:rPr lang="en-US" altLang="ja-JP" sz="800" dirty="0"/>
              <a:t>.</a:t>
            </a:r>
          </a:p>
          <a:p>
            <a:pPr marL="1143000" lvl="2" indent="-228600">
              <a:buFont typeface="+mj-lt"/>
              <a:buAutoNum type="arabicPeriod"/>
            </a:pPr>
            <a:r>
              <a:rPr lang="en-US" altLang="ja-JP" sz="800" dirty="0"/>
              <a:t>_</a:t>
            </a:r>
            <a:r>
              <a:rPr lang="en" altLang="ja-JP" sz="800" dirty="0" err="1"/>
              <a:t>data_merger.py</a:t>
            </a:r>
            <a:r>
              <a:rPr lang="ja-JP" altLang="en-US" sz="800"/>
              <a:t>と</a:t>
            </a:r>
            <a:r>
              <a:rPr lang="en-US" altLang="ja-JP" sz="800" dirty="0"/>
              <a:t>_</a:t>
            </a:r>
            <a:r>
              <a:rPr lang="en" altLang="ja-JP" sz="800" dirty="0" err="1"/>
              <a:t>shutuba_data_merger.py</a:t>
            </a:r>
            <a:r>
              <a:rPr lang="en" altLang="ja-JP" sz="800" dirty="0"/>
              <a:t>: </a:t>
            </a:r>
            <a:r>
              <a:rPr lang="ja-JP" altLang="en-US" sz="800"/>
              <a:t>複数のデータを</a:t>
            </a:r>
            <a:r>
              <a:rPr lang="ja-JP" altLang="en-US" sz="800" b="1"/>
              <a:t>マージ</a:t>
            </a:r>
            <a:r>
              <a:rPr lang="ja-JP" altLang="en-US" sz="800"/>
              <a:t>します</a:t>
            </a:r>
            <a:r>
              <a:rPr lang="en-US" altLang="ja-JP" sz="800" dirty="0"/>
              <a:t>.</a:t>
            </a:r>
          </a:p>
          <a:p>
            <a:pPr marL="1143000" lvl="2" indent="-228600">
              <a:buFont typeface="+mj-lt"/>
              <a:buAutoNum type="arabicPeriod"/>
            </a:pPr>
            <a:r>
              <a:rPr lang="en-US" altLang="ja-JP" sz="800" dirty="0"/>
              <a:t>_</a:t>
            </a:r>
            <a:r>
              <a:rPr lang="en" altLang="ja-JP" sz="800" dirty="0" err="1"/>
              <a:t>feature_engineering.py</a:t>
            </a:r>
            <a:r>
              <a:rPr lang="en" altLang="ja-JP" sz="800" dirty="0"/>
              <a:t>: </a:t>
            </a:r>
            <a:r>
              <a:rPr lang="ja-JP" altLang="en-US" sz="800" b="1"/>
              <a:t>特徴量エンジニアリング</a:t>
            </a:r>
            <a:r>
              <a:rPr lang="ja-JP" altLang="en-US" sz="800"/>
              <a:t>を行います</a:t>
            </a:r>
            <a:r>
              <a:rPr lang="en-US" altLang="ja-JP" sz="800" dirty="0"/>
              <a:t>.</a:t>
            </a:r>
          </a:p>
          <a:p>
            <a:pPr>
              <a:buFont typeface="+mj-lt"/>
              <a:buAutoNum type="arabicPeriod"/>
            </a:pPr>
            <a:r>
              <a:rPr lang="ja-JP" altLang="en-US" sz="800" b="1"/>
              <a:t>モデル学習と予測</a:t>
            </a:r>
            <a:r>
              <a:rPr lang="en-US" altLang="ja-JP" sz="800" dirty="0"/>
              <a:t>:</a:t>
            </a:r>
          </a:p>
          <a:p>
            <a:pPr marL="742950" lvl="1" indent="-285750">
              <a:buFont typeface="+mj-lt"/>
              <a:buAutoNum type="arabicPeriod"/>
            </a:pPr>
            <a:r>
              <a:rPr lang="en" altLang="ja-JP" sz="800" dirty="0"/>
              <a:t>training</a:t>
            </a:r>
            <a:r>
              <a:rPr lang="ja-JP" altLang="en-US" sz="800"/>
              <a:t>モジュールは、</a:t>
            </a:r>
            <a:r>
              <a:rPr lang="ja-JP" altLang="en-US" sz="800" b="1"/>
              <a:t>機械学習モデルの訓練</a:t>
            </a:r>
            <a:r>
              <a:rPr lang="ja-JP" altLang="en-US" sz="800"/>
              <a:t>と予測を行います</a:t>
            </a:r>
            <a:r>
              <a:rPr lang="en-US" altLang="ja-JP" sz="800" dirty="0"/>
              <a:t>. </a:t>
            </a:r>
          </a:p>
          <a:p>
            <a:pPr marL="1143000" lvl="2" indent="-228600">
              <a:buFont typeface="+mj-lt"/>
              <a:buAutoNum type="arabicPeriod"/>
            </a:pPr>
            <a:r>
              <a:rPr lang="en-US" altLang="ja-JP" sz="800" dirty="0"/>
              <a:t>_</a:t>
            </a:r>
            <a:r>
              <a:rPr lang="en" altLang="ja-JP" sz="800" dirty="0" err="1"/>
              <a:t>data_splitter.py</a:t>
            </a:r>
            <a:r>
              <a:rPr lang="en" altLang="ja-JP" sz="800" dirty="0"/>
              <a:t>: </a:t>
            </a:r>
            <a:r>
              <a:rPr lang="ja-JP" altLang="en-US" sz="800"/>
              <a:t>データを</a:t>
            </a:r>
            <a:r>
              <a:rPr lang="ja-JP" altLang="en-US" sz="800" b="1"/>
              <a:t>訓練、検証、テスト</a:t>
            </a:r>
            <a:r>
              <a:rPr lang="ja-JP" altLang="en-US" sz="800"/>
              <a:t>に分割します</a:t>
            </a:r>
            <a:r>
              <a:rPr lang="en-US" altLang="ja-JP" sz="800" dirty="0"/>
              <a:t>.</a:t>
            </a:r>
          </a:p>
          <a:p>
            <a:pPr marL="1143000" lvl="2" indent="-228600">
              <a:buFont typeface="+mj-lt"/>
              <a:buAutoNum type="arabicPeriod"/>
            </a:pPr>
            <a:r>
              <a:rPr lang="en-US" altLang="ja-JP" sz="800" dirty="0"/>
              <a:t>_</a:t>
            </a:r>
            <a:r>
              <a:rPr lang="en" altLang="ja-JP" sz="800" dirty="0" err="1"/>
              <a:t>keiba_ai.py</a:t>
            </a:r>
            <a:r>
              <a:rPr lang="en" altLang="ja-JP" sz="800" dirty="0"/>
              <a:t>: </a:t>
            </a:r>
            <a:r>
              <a:rPr lang="ja-JP" altLang="en-US" sz="800"/>
              <a:t>モデルの</a:t>
            </a:r>
            <a:r>
              <a:rPr lang="ja-JP" altLang="en-US" sz="800" b="1"/>
              <a:t>訓練、読み込み、賭け</a:t>
            </a:r>
            <a:r>
              <a:rPr lang="ja-JP" altLang="en-US" sz="800"/>
              <a:t>などの処理を実行します</a:t>
            </a:r>
            <a:r>
              <a:rPr lang="en-US" altLang="ja-JP" sz="800" dirty="0"/>
              <a:t>.</a:t>
            </a:r>
          </a:p>
          <a:p>
            <a:pPr marL="1143000" lvl="2" indent="-228600">
              <a:buFont typeface="+mj-lt"/>
              <a:buAutoNum type="arabicPeriod"/>
            </a:pPr>
            <a:r>
              <a:rPr lang="en-US" altLang="ja-JP" sz="800" dirty="0"/>
              <a:t>_</a:t>
            </a:r>
            <a:r>
              <a:rPr lang="en" altLang="ja-JP" sz="800" dirty="0" err="1"/>
              <a:t>model_wrapper.py</a:t>
            </a:r>
            <a:r>
              <a:rPr lang="en" altLang="ja-JP" sz="800" dirty="0"/>
              <a:t>: </a:t>
            </a:r>
            <a:r>
              <a:rPr lang="ja-JP" altLang="en-US" sz="800"/>
              <a:t>モデルの</a:t>
            </a:r>
            <a:r>
              <a:rPr lang="ja-JP" altLang="en-US" sz="800" b="1"/>
              <a:t>ハイパーパラメータチューニング</a:t>
            </a:r>
            <a:r>
              <a:rPr lang="ja-JP" altLang="en-US" sz="800"/>
              <a:t>と学習を行います</a:t>
            </a:r>
            <a:r>
              <a:rPr lang="en-US" altLang="ja-JP" sz="800" dirty="0"/>
              <a:t>.</a:t>
            </a:r>
          </a:p>
          <a:p>
            <a:pPr>
              <a:buFont typeface="+mj-lt"/>
              <a:buAutoNum type="arabicPeriod"/>
            </a:pPr>
            <a:r>
              <a:rPr lang="ja-JP" altLang="en-US" sz="800" b="1"/>
              <a:t>シミュレーションと評価</a:t>
            </a:r>
            <a:r>
              <a:rPr lang="en-US" altLang="ja-JP" sz="800" dirty="0"/>
              <a:t>:</a:t>
            </a:r>
          </a:p>
          <a:p>
            <a:pPr marL="742950" lvl="1" indent="-285750">
              <a:buFont typeface="+mj-lt"/>
              <a:buAutoNum type="arabicPeriod"/>
            </a:pPr>
            <a:r>
              <a:rPr lang="en" altLang="ja-JP" sz="800" dirty="0"/>
              <a:t>simulation</a:t>
            </a:r>
            <a:r>
              <a:rPr lang="ja-JP" altLang="en-US" sz="800"/>
              <a:t>モジュールは、</a:t>
            </a:r>
            <a:r>
              <a:rPr lang="ja-JP" altLang="en-US" sz="800" b="1"/>
              <a:t>モデルの性能を評価</a:t>
            </a:r>
            <a:r>
              <a:rPr lang="ja-JP" altLang="en-US" sz="800"/>
              <a:t>し、</a:t>
            </a:r>
            <a:r>
              <a:rPr lang="ja-JP" altLang="en-US" sz="800" b="1"/>
              <a:t>シミュレーション</a:t>
            </a:r>
            <a:r>
              <a:rPr lang="ja-JP" altLang="en-US" sz="800"/>
              <a:t>を行います</a:t>
            </a:r>
            <a:r>
              <a:rPr lang="en-US" altLang="ja-JP" sz="800" dirty="0"/>
              <a:t>. </a:t>
            </a:r>
          </a:p>
          <a:p>
            <a:pPr marL="1143000" lvl="2" indent="-228600">
              <a:buFont typeface="+mj-lt"/>
              <a:buAutoNum type="arabicPeriod"/>
            </a:pPr>
            <a:r>
              <a:rPr lang="en-US" altLang="ja-JP" sz="800" dirty="0"/>
              <a:t>_</a:t>
            </a:r>
            <a:r>
              <a:rPr lang="en" altLang="ja-JP" sz="800" dirty="0" err="1"/>
              <a:t>simulator.py</a:t>
            </a:r>
            <a:r>
              <a:rPr lang="en" altLang="ja-JP" sz="800" dirty="0"/>
              <a:t>: </a:t>
            </a:r>
            <a:r>
              <a:rPr lang="ja-JP" altLang="en-US" sz="800" b="1"/>
              <a:t>成績を記録</a:t>
            </a:r>
            <a:r>
              <a:rPr lang="ja-JP" altLang="en-US" sz="800"/>
              <a:t>します</a:t>
            </a:r>
            <a:r>
              <a:rPr lang="en-US" altLang="ja-JP" sz="800" dirty="0"/>
              <a:t>.</a:t>
            </a:r>
          </a:p>
          <a:p>
            <a:pPr marL="1143000" lvl="2" indent="-228600">
              <a:buFont typeface="+mj-lt"/>
              <a:buAutoNum type="arabicPeriod"/>
            </a:pPr>
            <a:r>
              <a:rPr lang="en-US" altLang="ja-JP" sz="800" dirty="0"/>
              <a:t>_</a:t>
            </a:r>
            <a:r>
              <a:rPr lang="en" altLang="ja-JP" sz="800" dirty="0" err="1"/>
              <a:t>betting_tickets.py</a:t>
            </a:r>
            <a:r>
              <a:rPr lang="en" altLang="ja-JP" sz="800" dirty="0"/>
              <a:t>: </a:t>
            </a:r>
            <a:r>
              <a:rPr lang="ja-JP" altLang="en-US" sz="800" b="1"/>
              <a:t>馬券の買い方</a:t>
            </a:r>
            <a:r>
              <a:rPr lang="ja-JP" altLang="en-US" sz="800"/>
              <a:t>とリターンを計算します</a:t>
            </a:r>
            <a:r>
              <a:rPr lang="en-US" altLang="ja-JP" sz="800" dirty="0"/>
              <a:t>.</a:t>
            </a:r>
          </a:p>
          <a:p>
            <a:r>
              <a:rPr lang="ja-JP" altLang="en-US" sz="800"/>
              <a:t>これらの要素を組み合わせることで、</a:t>
            </a:r>
            <a:r>
              <a:rPr lang="en" altLang="ja-JP" sz="800" dirty="0"/>
              <a:t>Mermaid</a:t>
            </a:r>
            <a:r>
              <a:rPr lang="ja-JP" altLang="en-US" sz="800"/>
              <a:t>形式の図解を作成できます。</a:t>
            </a:r>
            <a:endParaRPr lang="en-US" altLang="ja-JP" sz="800" dirty="0"/>
          </a:p>
          <a:p>
            <a:r>
              <a:rPr lang="en" altLang="ja-JP" sz="800" dirty="0" err="1"/>
              <a:t>README.md</a:t>
            </a:r>
            <a:r>
              <a:rPr lang="ja-JP" altLang="en-US" sz="800"/>
              <a:t>に記載されているデータフロー図 </a:t>
            </a:r>
            <a:r>
              <a:rPr lang="en-US" altLang="ja-JP" sz="800" dirty="0"/>
              <a:t>(</a:t>
            </a:r>
            <a:r>
              <a:rPr lang="en" altLang="ja-JP" sz="800" dirty="0"/>
              <a:t>images/</a:t>
            </a:r>
            <a:r>
              <a:rPr lang="en" altLang="ja-JP" sz="800" dirty="0" err="1"/>
              <a:t>DFD.drawio.png</a:t>
            </a:r>
            <a:r>
              <a:rPr lang="ja-JP" altLang="en-US" sz="800"/>
              <a:t>と</a:t>
            </a:r>
            <a:r>
              <a:rPr lang="en" altLang="ja-JP" sz="800" dirty="0"/>
              <a:t>images/</a:t>
            </a:r>
            <a:r>
              <a:rPr lang="en" altLang="ja-JP" sz="800" dirty="0" err="1"/>
              <a:t>DFD_preparing.drawio.png</a:t>
            </a:r>
            <a:r>
              <a:rPr lang="en" altLang="ja-JP" sz="800" dirty="0"/>
              <a:t>) </a:t>
            </a:r>
            <a:r>
              <a:rPr lang="ja-JP" altLang="en-US" sz="800"/>
              <a:t>を参照して、</a:t>
            </a:r>
            <a:r>
              <a:rPr lang="en" altLang="ja-JP" sz="800" dirty="0"/>
              <a:t>Mermaid</a:t>
            </a:r>
            <a:r>
              <a:rPr lang="ja-JP" altLang="en-US" sz="800"/>
              <a:t>記法で記述することで、より詳細な図解が可能です。</a:t>
            </a:r>
          </a:p>
        </p:txBody>
      </p:sp>
      <p:sp>
        <p:nvSpPr>
          <p:cNvPr id="5" name="テキスト ボックス 4">
            <a:extLst>
              <a:ext uri="{FF2B5EF4-FFF2-40B4-BE49-F238E27FC236}">
                <a16:creationId xmlns:a16="http://schemas.microsoft.com/office/drawing/2014/main" id="{467B6A9E-2101-9647-92B0-2121A0908CCF}"/>
              </a:ext>
            </a:extLst>
          </p:cNvPr>
          <p:cNvSpPr txBox="1"/>
          <p:nvPr/>
        </p:nvSpPr>
        <p:spPr>
          <a:xfrm>
            <a:off x="6214872" y="860563"/>
            <a:ext cx="8366760" cy="563231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800"/>
              <a:t>提供されたソースコードを一つのファイルにまとめることはできません。しかし、主要なディレクトリとファイル、およびそれらの目的を以下にまとめます。</a:t>
            </a:r>
          </a:p>
          <a:p>
            <a:pPr>
              <a:buFont typeface="Arial" panose="020B0604020202020204" pitchFamily="34" charset="0"/>
              <a:buChar char="•"/>
            </a:pPr>
            <a:r>
              <a:rPr lang="en" altLang="ja-JP" sz="800" b="1" dirty="0"/>
              <a:t>modules </a:t>
            </a:r>
            <a:r>
              <a:rPr lang="ja-JP" altLang="en-US" sz="800" b="1"/>
              <a:t>ディレクトリ</a:t>
            </a:r>
            <a:r>
              <a:rPr lang="en-US" altLang="ja-JP" sz="800" dirty="0"/>
              <a:t>:</a:t>
            </a:r>
          </a:p>
          <a:p>
            <a:pPr marL="742950" lvl="1" indent="-285750">
              <a:buFont typeface="Arial" panose="020B0604020202020204" pitchFamily="34" charset="0"/>
              <a:buChar char="•"/>
            </a:pPr>
            <a:r>
              <a:rPr lang="ja-JP" altLang="en-US" sz="800"/>
              <a:t>プログラムの</a:t>
            </a:r>
            <a:r>
              <a:rPr lang="ja-JP" altLang="en-US" sz="800" b="1"/>
              <a:t>各機能を提供するモジュール</a:t>
            </a:r>
            <a:r>
              <a:rPr lang="ja-JP" altLang="en-US" sz="800"/>
              <a:t>が格納されています。</a:t>
            </a:r>
          </a:p>
          <a:p>
            <a:pPr marL="742950" lvl="1" indent="-285750">
              <a:buFont typeface="Arial" panose="020B0604020202020204" pitchFamily="34" charset="0"/>
              <a:buChar char="•"/>
            </a:pPr>
            <a:r>
              <a:rPr lang="en" altLang="ja-JP" sz="800" dirty="0"/>
              <a:t>constants: </a:t>
            </a:r>
            <a:r>
              <a:rPr lang="ja-JP" altLang="en-US" sz="800" b="1"/>
              <a:t>定数定義</a:t>
            </a:r>
            <a:r>
              <a:rPr lang="ja-JP" altLang="en-US" sz="800"/>
              <a:t> </a:t>
            </a:r>
          </a:p>
          <a:p>
            <a:pPr marL="1143000" lvl="2" indent="-228600">
              <a:buFont typeface="Arial" panose="020B0604020202020204" pitchFamily="34" charset="0"/>
              <a:buChar char="•"/>
            </a:pPr>
            <a:r>
              <a:rPr lang="en-US" altLang="ja-JP" sz="800" dirty="0"/>
              <a:t>_</a:t>
            </a:r>
            <a:r>
              <a:rPr lang="en" altLang="ja-JP" sz="800" dirty="0" err="1"/>
              <a:t>horse_info_cols.py</a:t>
            </a:r>
            <a:r>
              <a:rPr lang="en" altLang="ja-JP" sz="800" dirty="0"/>
              <a:t>: </a:t>
            </a:r>
            <a:r>
              <a:rPr lang="ja-JP" altLang="en-US" sz="800"/>
              <a:t>馬の基本情報テーブルのカラム名を定義</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horse_results_cols.py</a:t>
            </a:r>
            <a:r>
              <a:rPr lang="en" altLang="ja-JP" sz="800" dirty="0"/>
              <a:t>: </a:t>
            </a:r>
            <a:r>
              <a:rPr lang="ja-JP" altLang="en-US" sz="800"/>
              <a:t>馬の過去成績テーブルのカラム名を定義</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local_paths.py</a:t>
            </a:r>
            <a:r>
              <a:rPr lang="en" altLang="ja-JP" sz="800" dirty="0"/>
              <a:t>: </a:t>
            </a:r>
            <a:r>
              <a:rPr lang="ja-JP" altLang="en-US" sz="800"/>
              <a:t>ローカルパスを定義</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master.py</a:t>
            </a:r>
            <a:r>
              <a:rPr lang="en" altLang="ja-JP" sz="800" dirty="0"/>
              <a:t>: </a:t>
            </a:r>
            <a:r>
              <a:rPr lang="ja-JP" altLang="en-US" sz="800"/>
              <a:t>レース開催場所、レースの種類などのマスタデータを定義</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results_cols.py</a:t>
            </a:r>
            <a:r>
              <a:rPr lang="en" altLang="ja-JP" sz="800" dirty="0"/>
              <a:t>: </a:t>
            </a:r>
            <a:r>
              <a:rPr lang="ja-JP" altLang="en-US" sz="800"/>
              <a:t>レース結果テーブルのカラム名を定義</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url_paths.py</a:t>
            </a:r>
            <a:r>
              <a:rPr lang="en" altLang="ja-JP" sz="800" dirty="0"/>
              <a:t>: URL</a:t>
            </a:r>
            <a:r>
              <a:rPr lang="ja-JP" altLang="en-US" sz="800"/>
              <a:t>パスを定義</a:t>
            </a:r>
            <a:r>
              <a:rPr lang="en-US" altLang="ja-JP" sz="800" dirty="0"/>
              <a:t>.</a:t>
            </a:r>
          </a:p>
          <a:p>
            <a:pPr marL="742950" lvl="1" indent="-285750">
              <a:buFont typeface="Arial" panose="020B0604020202020204" pitchFamily="34" charset="0"/>
              <a:buChar char="•"/>
            </a:pPr>
            <a:r>
              <a:rPr lang="en" altLang="ja-JP" sz="800" dirty="0"/>
              <a:t>policies: </a:t>
            </a:r>
            <a:r>
              <a:rPr lang="ja-JP" altLang="en-US" sz="800" b="1"/>
              <a:t>賭け方</a:t>
            </a:r>
            <a:r>
              <a:rPr lang="ja-JP" altLang="en-US" sz="800"/>
              <a:t> </a:t>
            </a:r>
            <a:r>
              <a:rPr lang="en-US" altLang="ja-JP" sz="800" dirty="0"/>
              <a:t>(_</a:t>
            </a:r>
            <a:r>
              <a:rPr lang="en" altLang="ja-JP" sz="800" dirty="0" err="1"/>
              <a:t>bet_policy.py</a:t>
            </a:r>
            <a:r>
              <a:rPr lang="en" altLang="ja-JP" sz="800" dirty="0"/>
              <a:t>) </a:t>
            </a:r>
            <a:r>
              <a:rPr lang="ja-JP" altLang="en-US" sz="800"/>
              <a:t>と </a:t>
            </a:r>
            <a:r>
              <a:rPr lang="ja-JP" altLang="en-US" sz="800" b="1"/>
              <a:t>スコアリング</a:t>
            </a:r>
            <a:r>
              <a:rPr lang="ja-JP" altLang="en-US" sz="800"/>
              <a:t> </a:t>
            </a:r>
            <a:r>
              <a:rPr lang="en-US" altLang="ja-JP" sz="800" dirty="0"/>
              <a:t>(_</a:t>
            </a:r>
            <a:r>
              <a:rPr lang="en" altLang="ja-JP" sz="800" dirty="0" err="1"/>
              <a:t>score_policy.py</a:t>
            </a:r>
            <a:r>
              <a:rPr lang="en" altLang="ja-JP" sz="800" dirty="0"/>
              <a:t>) </a:t>
            </a:r>
            <a:r>
              <a:rPr lang="ja-JP" altLang="en-US" sz="800"/>
              <a:t>のポリシーを定義 </a:t>
            </a:r>
          </a:p>
          <a:p>
            <a:pPr marL="1143000" lvl="2" indent="-228600">
              <a:buFont typeface="Arial" panose="020B0604020202020204" pitchFamily="34" charset="0"/>
              <a:buChar char="•"/>
            </a:pPr>
            <a:r>
              <a:rPr lang="en-US" altLang="ja-JP" sz="800" dirty="0"/>
              <a:t>_</a:t>
            </a:r>
            <a:r>
              <a:rPr lang="en" altLang="ja-JP" sz="800" dirty="0" err="1"/>
              <a:t>bet_policy.py</a:t>
            </a:r>
            <a:r>
              <a:rPr lang="en" altLang="ja-JP" sz="800" dirty="0"/>
              <a:t>: </a:t>
            </a:r>
            <a:r>
              <a:rPr lang="ja-JP" altLang="en-US" sz="800"/>
              <a:t>閾値を超えた馬に賭ける戦略などを定義</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score_policy.py</a:t>
            </a:r>
            <a:r>
              <a:rPr lang="en" altLang="ja-JP" sz="800" dirty="0"/>
              <a:t>: </a:t>
            </a:r>
            <a:r>
              <a:rPr lang="ja-JP" altLang="en-US" sz="800"/>
              <a:t>モデルの出力に基づき、馬のスコアを計算する</a:t>
            </a:r>
            <a:r>
              <a:rPr lang="en-US" altLang="ja-JP" sz="800" dirty="0"/>
              <a:t>.</a:t>
            </a:r>
          </a:p>
          <a:p>
            <a:pPr marL="742950" lvl="1" indent="-285750">
              <a:buFont typeface="Arial" panose="020B0604020202020204" pitchFamily="34" charset="0"/>
              <a:buChar char="•"/>
            </a:pPr>
            <a:r>
              <a:rPr lang="en" altLang="ja-JP" sz="800" dirty="0"/>
              <a:t>preparing: </a:t>
            </a:r>
            <a:r>
              <a:rPr lang="ja-JP" altLang="en-US" sz="800" b="1"/>
              <a:t>データ収集</a:t>
            </a:r>
            <a:r>
              <a:rPr lang="ja-JP" altLang="en-US" sz="800"/>
              <a:t>に関するモジュール</a:t>
            </a:r>
            <a:r>
              <a:rPr lang="en-US" altLang="ja-JP" sz="800" dirty="0"/>
              <a:t>. </a:t>
            </a:r>
          </a:p>
          <a:p>
            <a:pPr marL="1143000" lvl="2" indent="-228600">
              <a:buFont typeface="Arial" panose="020B0604020202020204" pitchFamily="34" charset="0"/>
              <a:buChar char="•"/>
            </a:pPr>
            <a:r>
              <a:rPr lang="en-US" altLang="ja-JP" sz="800" dirty="0"/>
              <a:t>_</a:t>
            </a:r>
            <a:r>
              <a:rPr lang="en" altLang="ja-JP" sz="800" dirty="0" err="1"/>
              <a:t>create_active_race_id_list.py</a:t>
            </a:r>
            <a:r>
              <a:rPr lang="en" altLang="ja-JP" sz="800" dirty="0"/>
              <a:t>: </a:t>
            </a:r>
            <a:r>
              <a:rPr lang="ja-JP" altLang="en-US" sz="800"/>
              <a:t>馬体重が発表されたレースの</a:t>
            </a:r>
            <a:r>
              <a:rPr lang="en" altLang="ja-JP" sz="800" dirty="0"/>
              <a:t>ID</a:t>
            </a:r>
            <a:r>
              <a:rPr lang="ja-JP" altLang="en-US" sz="800"/>
              <a:t>リストを作成</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get_rawdata.py</a:t>
            </a:r>
            <a:r>
              <a:rPr lang="en" altLang="ja-JP" sz="800" dirty="0"/>
              <a:t>: HTML</a:t>
            </a:r>
            <a:r>
              <a:rPr lang="ja-JP" altLang="en-US" sz="800"/>
              <a:t>からデータを抽出して、データフレームに変換</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prepare_chrome_driver.py</a:t>
            </a:r>
            <a:r>
              <a:rPr lang="en" altLang="ja-JP" sz="800" dirty="0"/>
              <a:t>: </a:t>
            </a:r>
            <a:r>
              <a:rPr lang="en" altLang="ja-JP" sz="800" dirty="0" err="1"/>
              <a:t>ChromeDriver</a:t>
            </a:r>
            <a:r>
              <a:rPr lang="ja-JP" altLang="en-US" sz="800"/>
              <a:t>を準備</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scrape_html.py</a:t>
            </a:r>
            <a:r>
              <a:rPr lang="en" altLang="ja-JP" sz="800" dirty="0"/>
              <a:t>: HTML</a:t>
            </a:r>
            <a:r>
              <a:rPr lang="ja-JP" altLang="en-US" sz="800"/>
              <a:t>をスクレイピングして保存</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scrape_race_id_list.py</a:t>
            </a:r>
            <a:r>
              <a:rPr lang="en" altLang="ja-JP" sz="800" dirty="0"/>
              <a:t>: </a:t>
            </a:r>
            <a:r>
              <a:rPr lang="ja-JP" altLang="en-US" sz="800"/>
              <a:t>レース</a:t>
            </a:r>
            <a:r>
              <a:rPr lang="en" altLang="ja-JP" sz="800" dirty="0"/>
              <a:t>ID</a:t>
            </a:r>
            <a:r>
              <a:rPr lang="ja-JP" altLang="en-US" sz="800"/>
              <a:t>リストをスクレイピング</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scrape_shutuba_table.py</a:t>
            </a:r>
            <a:r>
              <a:rPr lang="en" altLang="ja-JP" sz="800" dirty="0"/>
              <a:t>: </a:t>
            </a:r>
            <a:r>
              <a:rPr lang="ja-JP" altLang="en-US" sz="800"/>
              <a:t>出馬表をスクレイピング</a:t>
            </a:r>
            <a:r>
              <a:rPr lang="en-US" altLang="ja-JP" sz="800" dirty="0"/>
              <a:t>.</a:t>
            </a:r>
          </a:p>
          <a:p>
            <a:pPr marL="742950" lvl="1" indent="-285750">
              <a:buFont typeface="Arial" panose="020B0604020202020204" pitchFamily="34" charset="0"/>
              <a:buChar char="•"/>
            </a:pPr>
            <a:r>
              <a:rPr lang="en" altLang="ja-JP" sz="800" dirty="0"/>
              <a:t>preprocessing: </a:t>
            </a:r>
            <a:r>
              <a:rPr lang="ja-JP" altLang="en-US" sz="800" b="1"/>
              <a:t>データ前処理</a:t>
            </a:r>
            <a:r>
              <a:rPr lang="ja-JP" altLang="en-US" sz="800"/>
              <a:t>に関するモジュール</a:t>
            </a:r>
            <a:r>
              <a:rPr lang="en-US" altLang="ja-JP" sz="800" dirty="0"/>
              <a:t>. </a:t>
            </a:r>
          </a:p>
          <a:p>
            <a:pPr marL="1143000" lvl="2" indent="-228600">
              <a:buFont typeface="Arial" panose="020B0604020202020204" pitchFamily="34" charset="0"/>
              <a:buChar char="•"/>
            </a:pPr>
            <a:r>
              <a:rPr lang="en-US" altLang="ja-JP" sz="800" dirty="0"/>
              <a:t>_</a:t>
            </a:r>
            <a:r>
              <a:rPr lang="en" altLang="ja-JP" sz="800" dirty="0" err="1"/>
              <a:t>abstract_data_processor.py</a:t>
            </a:r>
            <a:r>
              <a:rPr lang="en" altLang="ja-JP" sz="800" dirty="0"/>
              <a:t>: </a:t>
            </a:r>
            <a:r>
              <a:rPr lang="ja-JP" altLang="en-US" sz="800"/>
              <a:t>データプロセッサの抽象クラス</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data_merger.py</a:t>
            </a:r>
            <a:r>
              <a:rPr lang="en" altLang="ja-JP" sz="800" dirty="0"/>
              <a:t>: </a:t>
            </a:r>
            <a:r>
              <a:rPr lang="ja-JP" altLang="en-US" sz="800"/>
              <a:t>データをマージ</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feature_engineering.py</a:t>
            </a:r>
            <a:r>
              <a:rPr lang="en" altLang="ja-JP" sz="800" dirty="0"/>
              <a:t>: </a:t>
            </a:r>
            <a:r>
              <a:rPr lang="ja-JP" altLang="en-US" sz="800"/>
              <a:t>特徴量エンジニアリング</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horse_info_processor.py</a:t>
            </a:r>
            <a:r>
              <a:rPr lang="en" altLang="ja-JP" sz="800" dirty="0"/>
              <a:t>: </a:t>
            </a:r>
            <a:r>
              <a:rPr lang="ja-JP" altLang="en-US" sz="800"/>
              <a:t>馬の基本情報を処理</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horse_results_processor.py</a:t>
            </a:r>
            <a:r>
              <a:rPr lang="en" altLang="ja-JP" sz="800" dirty="0"/>
              <a:t>: </a:t>
            </a:r>
            <a:r>
              <a:rPr lang="ja-JP" altLang="en-US" sz="800"/>
              <a:t>馬の過去成績を処理</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peds_processor.py</a:t>
            </a:r>
            <a:r>
              <a:rPr lang="en" altLang="ja-JP" sz="800" dirty="0"/>
              <a:t>: </a:t>
            </a:r>
            <a:r>
              <a:rPr lang="ja-JP" altLang="en-US" sz="800"/>
              <a:t>血統データを処理</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race_info_processor.py</a:t>
            </a:r>
            <a:r>
              <a:rPr lang="en" altLang="ja-JP" sz="800" dirty="0"/>
              <a:t>: </a:t>
            </a:r>
            <a:r>
              <a:rPr lang="ja-JP" altLang="en-US" sz="800"/>
              <a:t>レース情報を処理</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results_processor.py</a:t>
            </a:r>
            <a:r>
              <a:rPr lang="en" altLang="ja-JP" sz="800" dirty="0"/>
              <a:t>: </a:t>
            </a:r>
            <a:r>
              <a:rPr lang="ja-JP" altLang="en-US" sz="800"/>
              <a:t>レース結果を処理</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return_processor.py</a:t>
            </a:r>
            <a:r>
              <a:rPr lang="en" altLang="ja-JP" sz="800" dirty="0"/>
              <a:t>: </a:t>
            </a:r>
            <a:r>
              <a:rPr lang="ja-JP" altLang="en-US" sz="800"/>
              <a:t>払い戻しデータを処理</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shutuba_data_merger.py</a:t>
            </a:r>
            <a:r>
              <a:rPr lang="en" altLang="ja-JP" sz="800" dirty="0"/>
              <a:t>: </a:t>
            </a:r>
            <a:r>
              <a:rPr lang="ja-JP" altLang="en-US" sz="800"/>
              <a:t>出馬表データをマージ</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shutuba_table_processor.py</a:t>
            </a:r>
            <a:r>
              <a:rPr lang="en" altLang="ja-JP" sz="800" dirty="0"/>
              <a:t>: </a:t>
            </a:r>
            <a:r>
              <a:rPr lang="ja-JP" altLang="en-US" sz="800"/>
              <a:t>出馬表データを処理</a:t>
            </a:r>
            <a:r>
              <a:rPr lang="en-US" altLang="ja-JP" sz="800" dirty="0"/>
              <a:t>.</a:t>
            </a:r>
          </a:p>
          <a:p>
            <a:pPr marL="742950" lvl="1" indent="-285750">
              <a:buFont typeface="Arial" panose="020B0604020202020204" pitchFamily="34" charset="0"/>
              <a:buChar char="•"/>
            </a:pPr>
            <a:r>
              <a:rPr lang="en" altLang="ja-JP" sz="800" dirty="0"/>
              <a:t>simulation: </a:t>
            </a:r>
            <a:r>
              <a:rPr lang="ja-JP" altLang="en-US" sz="800" b="1"/>
              <a:t>シミュレーション</a:t>
            </a:r>
            <a:r>
              <a:rPr lang="ja-JP" altLang="en-US" sz="800"/>
              <a:t>に関するモジュール</a:t>
            </a:r>
            <a:r>
              <a:rPr lang="en-US" altLang="ja-JP" sz="800" dirty="0"/>
              <a:t>. </a:t>
            </a:r>
          </a:p>
          <a:p>
            <a:pPr marL="1143000" lvl="2" indent="-228600">
              <a:buFont typeface="Arial" panose="020B0604020202020204" pitchFamily="34" charset="0"/>
              <a:buChar char="•"/>
            </a:pPr>
            <a:r>
              <a:rPr lang="en-US" altLang="ja-JP" sz="800" dirty="0"/>
              <a:t>_</a:t>
            </a:r>
            <a:r>
              <a:rPr lang="en" altLang="ja-JP" sz="800" dirty="0" err="1"/>
              <a:t>betting_tickets.py</a:t>
            </a:r>
            <a:r>
              <a:rPr lang="en" altLang="ja-JP" sz="800" dirty="0"/>
              <a:t>: </a:t>
            </a:r>
            <a:r>
              <a:rPr lang="ja-JP" altLang="en-US" sz="800"/>
              <a:t>馬券の買い方とリターンを計算</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plot.py</a:t>
            </a:r>
            <a:r>
              <a:rPr lang="en" altLang="ja-JP" sz="800" dirty="0"/>
              <a:t>: </a:t>
            </a:r>
            <a:r>
              <a:rPr lang="ja-JP" altLang="en-US" sz="800"/>
              <a:t>シミュレーション結果をプロット</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simulator.py</a:t>
            </a:r>
            <a:r>
              <a:rPr lang="en" altLang="ja-JP" sz="800" dirty="0"/>
              <a:t>: </a:t>
            </a:r>
            <a:r>
              <a:rPr lang="ja-JP" altLang="en-US" sz="800"/>
              <a:t>成績を記録</a:t>
            </a:r>
            <a:r>
              <a:rPr lang="en-US" altLang="ja-JP" sz="800" dirty="0"/>
              <a:t>.</a:t>
            </a:r>
          </a:p>
          <a:p>
            <a:pPr marL="742950" lvl="1" indent="-285750">
              <a:buFont typeface="Arial" panose="020B0604020202020204" pitchFamily="34" charset="0"/>
              <a:buChar char="•"/>
            </a:pPr>
            <a:r>
              <a:rPr lang="en" altLang="ja-JP" sz="800" dirty="0"/>
              <a:t>training: </a:t>
            </a:r>
            <a:r>
              <a:rPr lang="ja-JP" altLang="en-US" sz="800" b="1"/>
              <a:t>モデル訓練</a:t>
            </a:r>
            <a:r>
              <a:rPr lang="ja-JP" altLang="en-US" sz="800"/>
              <a:t>に関するモジュール</a:t>
            </a:r>
            <a:r>
              <a:rPr lang="en-US" altLang="ja-JP" sz="800" dirty="0"/>
              <a:t>. </a:t>
            </a:r>
          </a:p>
          <a:p>
            <a:pPr marL="1143000" lvl="2" indent="-228600">
              <a:buFont typeface="Arial" panose="020B0604020202020204" pitchFamily="34" charset="0"/>
              <a:buChar char="•"/>
            </a:pPr>
            <a:r>
              <a:rPr lang="en-US" altLang="ja-JP" sz="800" dirty="0"/>
              <a:t>_</a:t>
            </a:r>
            <a:r>
              <a:rPr lang="en" altLang="ja-JP" sz="800" dirty="0" err="1"/>
              <a:t>data_splitter.py</a:t>
            </a:r>
            <a:r>
              <a:rPr lang="en" altLang="ja-JP" sz="800" dirty="0"/>
              <a:t>: </a:t>
            </a:r>
            <a:r>
              <a:rPr lang="ja-JP" altLang="en-US" sz="800"/>
              <a:t>データを訓練、検証、テストに分割</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keiba_ai.py</a:t>
            </a:r>
            <a:r>
              <a:rPr lang="en" altLang="ja-JP" sz="800" dirty="0"/>
              <a:t>: </a:t>
            </a:r>
            <a:r>
              <a:rPr lang="ja-JP" altLang="en-US" sz="800"/>
              <a:t>モデルの訓練、読み込み、賭けなどの処理を実行</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keiba_ai_factory.py</a:t>
            </a:r>
            <a:r>
              <a:rPr lang="en" altLang="ja-JP" sz="800" dirty="0"/>
              <a:t>: </a:t>
            </a:r>
            <a:r>
              <a:rPr lang="en" altLang="ja-JP" sz="800" dirty="0" err="1"/>
              <a:t>KeibaAI</a:t>
            </a:r>
            <a:r>
              <a:rPr lang="ja-JP" altLang="en-US" sz="800"/>
              <a:t>のインスタンスを作成</a:t>
            </a:r>
            <a:r>
              <a:rPr lang="en-US" altLang="ja-JP" sz="800" dirty="0"/>
              <a:t>.</a:t>
            </a:r>
          </a:p>
          <a:p>
            <a:pPr marL="1143000" lvl="2" indent="-228600">
              <a:buFont typeface="Arial" panose="020B0604020202020204" pitchFamily="34" charset="0"/>
              <a:buChar char="•"/>
            </a:pPr>
            <a:r>
              <a:rPr lang="en-US" altLang="ja-JP" sz="800" dirty="0"/>
              <a:t>_</a:t>
            </a:r>
            <a:r>
              <a:rPr lang="en" altLang="ja-JP" sz="800" dirty="0" err="1"/>
              <a:t>model_wrapper.py</a:t>
            </a:r>
            <a:r>
              <a:rPr lang="en" altLang="ja-JP" sz="800" dirty="0"/>
              <a:t>: </a:t>
            </a:r>
            <a:r>
              <a:rPr lang="ja-JP" altLang="en-US" sz="800"/>
              <a:t>モデルのハイパーパラメータチューニング・学習</a:t>
            </a:r>
            <a:r>
              <a:rPr lang="en-US" altLang="ja-JP" sz="800" dirty="0"/>
              <a:t>.</a:t>
            </a:r>
          </a:p>
          <a:p>
            <a:pPr>
              <a:buFont typeface="Arial" panose="020B0604020202020204" pitchFamily="34" charset="0"/>
              <a:buChar char="•"/>
            </a:pPr>
            <a:r>
              <a:rPr lang="en" altLang="ja-JP" sz="800" b="1" dirty="0" err="1"/>
              <a:t>main.ipynb</a:t>
            </a:r>
            <a:r>
              <a:rPr lang="en" altLang="ja-JP" sz="800" dirty="0"/>
              <a:t>:</a:t>
            </a:r>
          </a:p>
          <a:p>
            <a:pPr marL="742950" lvl="1" indent="-285750">
              <a:buFont typeface="Arial" panose="020B0604020202020204" pitchFamily="34" charset="0"/>
              <a:buChar char="•"/>
            </a:pPr>
            <a:r>
              <a:rPr lang="ja-JP" altLang="en-US" sz="800" b="1"/>
              <a:t>ソースコードの実行</a:t>
            </a:r>
            <a:r>
              <a:rPr lang="ja-JP" altLang="en-US" sz="800"/>
              <a:t>に使用される、</a:t>
            </a:r>
            <a:r>
              <a:rPr lang="en" altLang="ja-JP" sz="800" dirty="0" err="1"/>
              <a:t>Jupyter</a:t>
            </a:r>
            <a:r>
              <a:rPr lang="en" altLang="ja-JP" sz="800" dirty="0"/>
              <a:t> Notebook</a:t>
            </a:r>
            <a:r>
              <a:rPr lang="ja-JP" altLang="en-US" sz="800"/>
              <a:t>形式のファイル</a:t>
            </a:r>
            <a:r>
              <a:rPr lang="en-US" altLang="ja-JP" sz="800" dirty="0"/>
              <a:t>.</a:t>
            </a:r>
          </a:p>
          <a:p>
            <a:pPr>
              <a:buFont typeface="Arial" panose="020B0604020202020204" pitchFamily="34" charset="0"/>
              <a:buChar char="•"/>
            </a:pPr>
            <a:r>
              <a:rPr lang="en" altLang="ja-JP" sz="800" b="1" dirty="0" err="1"/>
              <a:t>requirements.txt</a:t>
            </a:r>
            <a:r>
              <a:rPr lang="en" altLang="ja-JP" sz="800" dirty="0"/>
              <a:t>:</a:t>
            </a:r>
          </a:p>
          <a:p>
            <a:pPr marL="742950" lvl="1" indent="-285750">
              <a:buFont typeface="Arial" panose="020B0604020202020204" pitchFamily="34" charset="0"/>
              <a:buChar char="•"/>
            </a:pPr>
            <a:r>
              <a:rPr lang="ja-JP" altLang="en-US" sz="800"/>
              <a:t>必要な</a:t>
            </a:r>
            <a:r>
              <a:rPr lang="en" altLang="ja-JP" sz="800" dirty="0"/>
              <a:t>Python</a:t>
            </a:r>
            <a:r>
              <a:rPr lang="ja-JP" altLang="en-US" sz="800"/>
              <a:t>ライブラリがリストされています</a:t>
            </a:r>
            <a:r>
              <a:rPr lang="en-US" altLang="ja-JP" sz="800" dirty="0"/>
              <a:t>.</a:t>
            </a:r>
          </a:p>
        </p:txBody>
      </p:sp>
    </p:spTree>
    <p:extLst>
      <p:ext uri="{BB962C8B-B14F-4D97-AF65-F5344CB8AC3E}">
        <p14:creationId xmlns:p14="http://schemas.microsoft.com/office/powerpoint/2010/main" val="942252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A1A02F-2B32-EB42-B444-9E5656638C9C}"/>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7C5A47DF-156D-8D43-9C52-DC3F9C53C492}"/>
              </a:ext>
            </a:extLst>
          </p:cNvPr>
          <p:cNvSpPr>
            <a:spLocks noGrp="1"/>
          </p:cNvSpPr>
          <p:nvPr>
            <p:ph type="subTitle" idx="1"/>
          </p:nvPr>
        </p:nvSpPr>
        <p:spPr/>
        <p:txBody>
          <a:bodyPr>
            <a:normAutofit fontScale="92500" lnSpcReduction="10000"/>
          </a:bodyPr>
          <a:lstStyle/>
          <a:p>
            <a:endParaRPr kumimoji="1" lang="ja-JP" altLang="en-US"/>
          </a:p>
        </p:txBody>
      </p:sp>
    </p:spTree>
    <p:extLst>
      <p:ext uri="{BB962C8B-B14F-4D97-AF65-F5344CB8AC3E}">
        <p14:creationId xmlns:p14="http://schemas.microsoft.com/office/powerpoint/2010/main" val="3666702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617BA6-21FE-A14D-95FD-CDDD6DBEED98}"/>
              </a:ext>
            </a:extLst>
          </p:cNvPr>
          <p:cNvSpPr>
            <a:spLocks noGrp="1"/>
          </p:cNvSpPr>
          <p:nvPr>
            <p:ph type="title"/>
          </p:nvPr>
        </p:nvSpPr>
        <p:spPr>
          <a:xfrm>
            <a:off x="838200" y="365126"/>
            <a:ext cx="10515600" cy="734332"/>
          </a:xfrm>
        </p:spPr>
        <p:txBody>
          <a:bodyPr/>
          <a:lstStyle/>
          <a:p>
            <a:r>
              <a:rPr kumimoji="1" lang="en-US" altLang="ja-JP" dirty="0"/>
              <a:t>2025/01/19</a:t>
            </a:r>
            <a:endParaRPr kumimoji="1" lang="ja-JP" altLang="en-US"/>
          </a:p>
        </p:txBody>
      </p:sp>
      <p:sp>
        <p:nvSpPr>
          <p:cNvPr id="3" name="コンテンツ プレースホルダー 2">
            <a:extLst>
              <a:ext uri="{FF2B5EF4-FFF2-40B4-BE49-F238E27FC236}">
                <a16:creationId xmlns:a16="http://schemas.microsoft.com/office/drawing/2014/main" id="{9CAD9299-C3F1-2342-8ACB-B50BB82A6019}"/>
              </a:ext>
            </a:extLst>
          </p:cNvPr>
          <p:cNvSpPr>
            <a:spLocks noGrp="1"/>
          </p:cNvSpPr>
          <p:nvPr>
            <p:ph idx="1"/>
          </p:nvPr>
        </p:nvSpPr>
        <p:spPr>
          <a:xfrm>
            <a:off x="838200" y="1371600"/>
            <a:ext cx="10515600" cy="4805363"/>
          </a:xfrm>
        </p:spPr>
        <p:txBody>
          <a:bodyPr>
            <a:normAutofit/>
          </a:bodyPr>
          <a:lstStyle/>
          <a:p>
            <a:r>
              <a:rPr kumimoji="1" lang="en-US" altLang="ja-JP" dirty="0"/>
              <a:t>Kaggle</a:t>
            </a:r>
          </a:p>
          <a:p>
            <a:pPr lvl="1"/>
            <a:r>
              <a:rPr lang="en-US" altLang="ja-JP" dirty="0"/>
              <a:t>EDA(</a:t>
            </a:r>
            <a:r>
              <a:rPr lang="ja-JP" altLang="en-US"/>
              <a:t>探索的データ分析</a:t>
            </a:r>
            <a:r>
              <a:rPr lang="en-US" altLang="ja-JP" dirty="0"/>
              <a:t>)</a:t>
            </a:r>
          </a:p>
          <a:p>
            <a:pPr lvl="2"/>
            <a:r>
              <a:rPr kumimoji="1" lang="ja-JP" altLang="en-US"/>
              <a:t>これまでのやり方をまとめてチートシートを作成する</a:t>
            </a:r>
            <a:endParaRPr kumimoji="1" lang="en-US" altLang="ja-JP" dirty="0"/>
          </a:p>
          <a:p>
            <a:pPr lvl="3"/>
            <a:r>
              <a:rPr lang="en-US" altLang="ja-JP" dirty="0"/>
              <a:t>titanic</a:t>
            </a:r>
            <a:endParaRPr kumimoji="1" lang="ja-JP" altLang="en-US"/>
          </a:p>
        </p:txBody>
      </p:sp>
    </p:spTree>
    <p:extLst>
      <p:ext uri="{BB962C8B-B14F-4D97-AF65-F5344CB8AC3E}">
        <p14:creationId xmlns:p14="http://schemas.microsoft.com/office/powerpoint/2010/main" val="268402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7E0A14-9DCE-8547-89A9-1B8F4041AAD9}"/>
              </a:ext>
            </a:extLst>
          </p:cNvPr>
          <p:cNvSpPr>
            <a:spLocks noGrp="1"/>
          </p:cNvSpPr>
          <p:nvPr>
            <p:ph type="title"/>
          </p:nvPr>
        </p:nvSpPr>
        <p:spPr>
          <a:xfrm>
            <a:off x="838200" y="365125"/>
            <a:ext cx="10515600" cy="555625"/>
          </a:xfrm>
        </p:spPr>
        <p:txBody>
          <a:bodyPr>
            <a:noAutofit/>
          </a:bodyPr>
          <a:lstStyle/>
          <a:p>
            <a:r>
              <a:rPr kumimoji="1" lang="ja-JP" altLang="en-US" sz="2800"/>
              <a:t>手順</a:t>
            </a:r>
          </a:p>
        </p:txBody>
      </p:sp>
      <p:pic>
        <p:nvPicPr>
          <p:cNvPr id="9" name="図 8" descr="携帯電話の画面のスクリーンショット&#10;&#10;自動的に生成された説明">
            <a:extLst>
              <a:ext uri="{FF2B5EF4-FFF2-40B4-BE49-F238E27FC236}">
                <a16:creationId xmlns:a16="http://schemas.microsoft.com/office/drawing/2014/main" id="{1CEDB9B0-A871-CB40-A481-0E5230B09AC6}"/>
              </a:ext>
            </a:extLst>
          </p:cNvPr>
          <p:cNvPicPr>
            <a:picLocks noChangeAspect="1"/>
          </p:cNvPicPr>
          <p:nvPr/>
        </p:nvPicPr>
        <p:blipFill>
          <a:blip r:embed="rId2"/>
          <a:stretch>
            <a:fillRect/>
          </a:stretch>
        </p:blipFill>
        <p:spPr>
          <a:xfrm>
            <a:off x="1578429" y="1166015"/>
            <a:ext cx="2525486" cy="1391307"/>
          </a:xfrm>
          <a:prstGeom prst="rect">
            <a:avLst/>
          </a:prstGeom>
        </p:spPr>
      </p:pic>
      <p:sp>
        <p:nvSpPr>
          <p:cNvPr id="12" name="テキスト ボックス 11">
            <a:extLst>
              <a:ext uri="{FF2B5EF4-FFF2-40B4-BE49-F238E27FC236}">
                <a16:creationId xmlns:a16="http://schemas.microsoft.com/office/drawing/2014/main" id="{57A0AC22-F3E7-B845-9055-3D5449D294CA}"/>
              </a:ext>
            </a:extLst>
          </p:cNvPr>
          <p:cNvSpPr txBox="1"/>
          <p:nvPr/>
        </p:nvSpPr>
        <p:spPr>
          <a:xfrm>
            <a:off x="1981199" y="2557322"/>
            <a:ext cx="1785257" cy="261610"/>
          </a:xfrm>
          <a:prstGeom prst="rect">
            <a:avLst/>
          </a:prstGeom>
          <a:noFill/>
        </p:spPr>
        <p:txBody>
          <a:bodyPr wrap="square" rtlCol="0">
            <a:spAutoFit/>
          </a:bodyPr>
          <a:lstStyle/>
          <a:p>
            <a:pPr algn="ctr"/>
            <a:r>
              <a:rPr kumimoji="1" lang="en-US" altLang="ja-JP" sz="1050" b="1" dirty="0"/>
              <a:t>Datasets</a:t>
            </a:r>
            <a:r>
              <a:rPr kumimoji="1" lang="ja-JP" altLang="en-US" sz="1050" b="1"/>
              <a:t>→検索</a:t>
            </a:r>
          </a:p>
        </p:txBody>
      </p:sp>
      <p:sp>
        <p:nvSpPr>
          <p:cNvPr id="15" name="テキスト ボックス 14">
            <a:extLst>
              <a:ext uri="{FF2B5EF4-FFF2-40B4-BE49-F238E27FC236}">
                <a16:creationId xmlns:a16="http://schemas.microsoft.com/office/drawing/2014/main" id="{8432CF13-413B-2E4E-BAFC-7FC0337362B3}"/>
              </a:ext>
            </a:extLst>
          </p:cNvPr>
          <p:cNvSpPr txBox="1"/>
          <p:nvPr/>
        </p:nvSpPr>
        <p:spPr>
          <a:xfrm>
            <a:off x="533397" y="4373266"/>
            <a:ext cx="4691744" cy="261610"/>
          </a:xfrm>
          <a:prstGeom prst="rect">
            <a:avLst/>
          </a:prstGeom>
          <a:noFill/>
        </p:spPr>
        <p:txBody>
          <a:bodyPr wrap="square" rtlCol="0">
            <a:spAutoFit/>
          </a:bodyPr>
          <a:lstStyle/>
          <a:p>
            <a:pPr algn="ctr"/>
            <a:r>
              <a:rPr kumimoji="1" lang="en-US" altLang="ja-JP" sz="1050" b="1" dirty="0"/>
              <a:t>Datasets</a:t>
            </a:r>
            <a:r>
              <a:rPr kumimoji="1" lang="ja-JP" altLang="en-US" sz="1050" b="1"/>
              <a:t>の詳細（どんなデータがあるか）：</a:t>
            </a:r>
            <a:r>
              <a:rPr kumimoji="1" lang="en-US" altLang="ja-JP" sz="1050" b="1" dirty="0"/>
              <a:t>About Datasets/Feature</a:t>
            </a:r>
            <a:endParaRPr kumimoji="1" lang="ja-JP" altLang="en-US" sz="1050" b="1"/>
          </a:p>
        </p:txBody>
      </p:sp>
      <p:pic>
        <p:nvPicPr>
          <p:cNvPr id="17" name="図 16" descr="グラフィカル ユーザー インターフェイス, Web サイト&#10;&#10;自動的に生成された説明">
            <a:extLst>
              <a:ext uri="{FF2B5EF4-FFF2-40B4-BE49-F238E27FC236}">
                <a16:creationId xmlns:a16="http://schemas.microsoft.com/office/drawing/2014/main" id="{36B8F31B-7007-D243-BF59-191DC9C0EF2B}"/>
              </a:ext>
            </a:extLst>
          </p:cNvPr>
          <p:cNvPicPr>
            <a:picLocks noChangeAspect="1"/>
          </p:cNvPicPr>
          <p:nvPr/>
        </p:nvPicPr>
        <p:blipFill>
          <a:blip r:embed="rId3"/>
          <a:stretch>
            <a:fillRect/>
          </a:stretch>
        </p:blipFill>
        <p:spPr>
          <a:xfrm>
            <a:off x="1578429" y="2977608"/>
            <a:ext cx="2525486" cy="1391307"/>
          </a:xfrm>
          <a:prstGeom prst="rect">
            <a:avLst/>
          </a:prstGeom>
        </p:spPr>
      </p:pic>
      <p:pic>
        <p:nvPicPr>
          <p:cNvPr id="19" name="図 18" descr="テキスト&#10;&#10;自動的に生成された説明">
            <a:extLst>
              <a:ext uri="{FF2B5EF4-FFF2-40B4-BE49-F238E27FC236}">
                <a16:creationId xmlns:a16="http://schemas.microsoft.com/office/drawing/2014/main" id="{3FA34C10-4519-AA4E-A4A9-B81A6BB90311}"/>
              </a:ext>
            </a:extLst>
          </p:cNvPr>
          <p:cNvPicPr>
            <a:picLocks noChangeAspect="1"/>
          </p:cNvPicPr>
          <p:nvPr/>
        </p:nvPicPr>
        <p:blipFill>
          <a:blip r:embed="rId4"/>
          <a:stretch>
            <a:fillRect/>
          </a:stretch>
        </p:blipFill>
        <p:spPr>
          <a:xfrm>
            <a:off x="2163928" y="4783180"/>
            <a:ext cx="1172489" cy="1878877"/>
          </a:xfrm>
          <a:prstGeom prst="rect">
            <a:avLst/>
          </a:prstGeom>
        </p:spPr>
      </p:pic>
      <p:sp>
        <p:nvSpPr>
          <p:cNvPr id="20" name="テキスト ボックス 19">
            <a:extLst>
              <a:ext uri="{FF2B5EF4-FFF2-40B4-BE49-F238E27FC236}">
                <a16:creationId xmlns:a16="http://schemas.microsoft.com/office/drawing/2014/main" id="{54050198-464D-B747-8CB9-9F58CD860713}"/>
              </a:ext>
            </a:extLst>
          </p:cNvPr>
          <p:cNvSpPr txBox="1"/>
          <p:nvPr/>
        </p:nvSpPr>
        <p:spPr>
          <a:xfrm>
            <a:off x="3491985" y="5594824"/>
            <a:ext cx="894957" cy="261610"/>
          </a:xfrm>
          <a:prstGeom prst="rect">
            <a:avLst/>
          </a:prstGeom>
          <a:noFill/>
        </p:spPr>
        <p:txBody>
          <a:bodyPr wrap="square" rtlCol="0">
            <a:spAutoFit/>
          </a:bodyPr>
          <a:lstStyle/>
          <a:p>
            <a:pPr algn="ctr"/>
            <a:r>
              <a:rPr kumimoji="1" lang="en-US" altLang="ja-JP" sz="1050" b="1" dirty="0"/>
              <a:t>Feature</a:t>
            </a:r>
            <a:endParaRPr kumimoji="1" lang="ja-JP" altLang="en-US" sz="1050" b="1"/>
          </a:p>
        </p:txBody>
      </p:sp>
    </p:spTree>
    <p:extLst>
      <p:ext uri="{BB962C8B-B14F-4D97-AF65-F5344CB8AC3E}">
        <p14:creationId xmlns:p14="http://schemas.microsoft.com/office/powerpoint/2010/main" val="96466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617BA6-21FE-A14D-95FD-CDDD6DBEED98}"/>
              </a:ext>
            </a:extLst>
          </p:cNvPr>
          <p:cNvSpPr>
            <a:spLocks noGrp="1"/>
          </p:cNvSpPr>
          <p:nvPr>
            <p:ph type="title"/>
          </p:nvPr>
        </p:nvSpPr>
        <p:spPr>
          <a:xfrm>
            <a:off x="838200" y="365126"/>
            <a:ext cx="10515600" cy="734332"/>
          </a:xfrm>
        </p:spPr>
        <p:txBody>
          <a:bodyPr/>
          <a:lstStyle/>
          <a:p>
            <a:r>
              <a:rPr kumimoji="1" lang="en-US" altLang="ja-JP" dirty="0"/>
              <a:t>2024/08/15</a:t>
            </a:r>
            <a:endParaRPr kumimoji="1" lang="ja-JP" altLang="en-US"/>
          </a:p>
        </p:txBody>
      </p:sp>
      <p:sp>
        <p:nvSpPr>
          <p:cNvPr id="3" name="コンテンツ プレースホルダー 2">
            <a:extLst>
              <a:ext uri="{FF2B5EF4-FFF2-40B4-BE49-F238E27FC236}">
                <a16:creationId xmlns:a16="http://schemas.microsoft.com/office/drawing/2014/main" id="{9CAD9299-C3F1-2342-8ACB-B50BB82A6019}"/>
              </a:ext>
            </a:extLst>
          </p:cNvPr>
          <p:cNvSpPr>
            <a:spLocks noGrp="1"/>
          </p:cNvSpPr>
          <p:nvPr>
            <p:ph idx="1"/>
          </p:nvPr>
        </p:nvSpPr>
        <p:spPr>
          <a:xfrm>
            <a:off x="838200" y="1371600"/>
            <a:ext cx="10515600" cy="4805363"/>
          </a:xfrm>
        </p:spPr>
        <p:txBody>
          <a:bodyPr>
            <a:normAutofit fontScale="85000" lnSpcReduction="20000"/>
          </a:bodyPr>
          <a:lstStyle/>
          <a:p>
            <a:r>
              <a:rPr kumimoji="1" lang="en-US" altLang="ja-JP" dirty="0"/>
              <a:t>Cloud</a:t>
            </a:r>
          </a:p>
          <a:p>
            <a:pPr lvl="1">
              <a:buFont typeface="システムフォント（レギュラー）"/>
              <a:buChar char="-"/>
            </a:pPr>
            <a:r>
              <a:rPr lang="en-US" altLang="ja-JP" dirty="0"/>
              <a:t>AWS (</a:t>
            </a:r>
            <a:r>
              <a:rPr lang="ja-JP" altLang="en-US" b="1">
                <a:solidFill>
                  <a:schemeClr val="accent1">
                    <a:lumMod val="75000"/>
                  </a:schemeClr>
                </a:solidFill>
              </a:rPr>
              <a:t>ほぼ</a:t>
            </a:r>
            <a:r>
              <a:rPr lang="en-US" altLang="ja-JP" b="1" dirty="0">
                <a:solidFill>
                  <a:schemeClr val="accent1">
                    <a:lumMod val="75000"/>
                  </a:schemeClr>
                </a:solidFill>
              </a:rPr>
              <a:t>Done</a:t>
            </a:r>
            <a:r>
              <a:rPr lang="en-US" altLang="ja-JP" dirty="0"/>
              <a:t>)</a:t>
            </a:r>
          </a:p>
          <a:p>
            <a:pPr lvl="2"/>
            <a:r>
              <a:rPr kumimoji="1" lang="ja-JP" altLang="en-US"/>
              <a:t>セキュリティの強化</a:t>
            </a:r>
            <a:endParaRPr kumimoji="1" lang="en-US" altLang="ja-JP" dirty="0"/>
          </a:p>
          <a:p>
            <a:pPr lvl="3">
              <a:buFont typeface="システムフォント（レギュラー）"/>
              <a:buChar char="-"/>
            </a:pPr>
            <a:r>
              <a:rPr lang="en-US" altLang="ja-JP" dirty="0"/>
              <a:t>ELB</a:t>
            </a:r>
            <a:r>
              <a:rPr lang="ja-JP" altLang="en-US"/>
              <a:t>：</a:t>
            </a:r>
            <a:r>
              <a:rPr lang="en-US" altLang="ja-JP" dirty="0"/>
              <a:t>HTTPS</a:t>
            </a:r>
            <a:r>
              <a:rPr lang="ja-JP" altLang="en-US"/>
              <a:t>→</a:t>
            </a:r>
            <a:r>
              <a:rPr lang="en-US" altLang="ja-JP" dirty="0"/>
              <a:t>HTTP&amp;</a:t>
            </a:r>
            <a:r>
              <a:rPr lang="ja-JP" altLang="en-US"/>
              <a:t>ロードバランシング</a:t>
            </a:r>
            <a:endParaRPr lang="en-US" altLang="ja-JP" dirty="0"/>
          </a:p>
          <a:p>
            <a:pPr lvl="4">
              <a:buFont typeface="システムフォント（レギュラー）"/>
              <a:buChar char="-"/>
            </a:pPr>
            <a:r>
              <a:rPr lang="ja-JP" altLang="en-US"/>
              <a:t>今は</a:t>
            </a:r>
            <a:r>
              <a:rPr lang="en-US" altLang="ja-JP" dirty="0" err="1"/>
              <a:t>DemoAppServer</a:t>
            </a:r>
            <a:r>
              <a:rPr lang="en-US" altLang="ja-JP" dirty="0"/>
              <a:t>-Latest-API</a:t>
            </a:r>
            <a:r>
              <a:rPr lang="ja-JP" altLang="en-US"/>
              <a:t>と</a:t>
            </a:r>
            <a:r>
              <a:rPr lang="en-US" altLang="ja-JP" dirty="0" err="1"/>
              <a:t>DemoAppServer</a:t>
            </a:r>
            <a:r>
              <a:rPr lang="en-US" altLang="ja-JP" dirty="0"/>
              <a:t>-LLM</a:t>
            </a:r>
            <a:r>
              <a:rPr lang="ja-JP" altLang="en-US"/>
              <a:t>が紐づいているが、ロードバランシングのためではなく、それぞれのサーバーの挙動を試すためのもの</a:t>
            </a:r>
            <a:endParaRPr lang="en-US" altLang="ja-JP" dirty="0"/>
          </a:p>
          <a:p>
            <a:pPr lvl="3">
              <a:buFont typeface="システムフォント（レギュラー）"/>
              <a:buChar char="-"/>
            </a:pPr>
            <a:r>
              <a:rPr kumimoji="1" lang="en-US" altLang="ja-JP" dirty="0"/>
              <a:t>DNS(</a:t>
            </a:r>
            <a:r>
              <a:rPr kumimoji="1" lang="ja-JP" altLang="en-US"/>
              <a:t>ドメイン：お名前</a:t>
            </a:r>
            <a:r>
              <a:rPr kumimoji="1" lang="en-US" altLang="ja-JP" dirty="0"/>
              <a:t>.com), Route53 : HTTPS</a:t>
            </a:r>
            <a:r>
              <a:rPr kumimoji="1" lang="ja-JP" altLang="en-US"/>
              <a:t>認証</a:t>
            </a:r>
            <a:r>
              <a:rPr kumimoji="1" lang="en-US" altLang="ja-JP" dirty="0"/>
              <a:t>(</a:t>
            </a:r>
            <a:r>
              <a:rPr lang="ja-JP" altLang="en-US"/>
              <a:t>メモ</a:t>
            </a:r>
            <a:r>
              <a:rPr lang="en-US" altLang="ja-JP" dirty="0"/>
              <a:t> : </a:t>
            </a:r>
            <a:r>
              <a:rPr lang="en-US" altLang="ja-JP" dirty="0">
                <a:hlinkClick r:id="rId2"/>
              </a:rPr>
              <a:t>https://qiita.com/yyqqzz/items/d0245a81824b11a2d2e5</a:t>
            </a:r>
            <a:r>
              <a:rPr lang="ja-JP" altLang="en-US"/>
              <a:t>　→これをしないと検証保留中のまま</a:t>
            </a:r>
            <a:r>
              <a:rPr lang="en-US" altLang="ja-JP" dirty="0"/>
              <a:t>)</a:t>
            </a:r>
            <a:endParaRPr kumimoji="1" lang="en-US" altLang="ja-JP" dirty="0"/>
          </a:p>
          <a:p>
            <a:pPr lvl="3">
              <a:buFont typeface="システムフォント（レギュラー）"/>
              <a:buChar char="-"/>
            </a:pPr>
            <a:r>
              <a:rPr lang="en-US" altLang="ja-JP" dirty="0"/>
              <a:t>API key</a:t>
            </a:r>
            <a:r>
              <a:rPr lang="ja-JP" altLang="en-US"/>
              <a:t>の設定</a:t>
            </a:r>
            <a:r>
              <a:rPr lang="en-US" altLang="ja-JP" dirty="0"/>
              <a:t> : HTTPS</a:t>
            </a:r>
            <a:r>
              <a:rPr lang="ja-JP" altLang="en-US"/>
              <a:t>とはいえパブリックに公開しているので、ドメインがわかれば誰でもアクセスできる</a:t>
            </a:r>
            <a:r>
              <a:rPr lang="en-US" altLang="ja-JP" dirty="0"/>
              <a:t>(HTTPS</a:t>
            </a:r>
            <a:r>
              <a:rPr lang="ja-JP" altLang="en-US"/>
              <a:t>は送受信時のデータの覗き見は防げるが</a:t>
            </a:r>
            <a:r>
              <a:rPr lang="en-US" altLang="ja-JP" dirty="0"/>
              <a:t>)</a:t>
            </a:r>
          </a:p>
          <a:p>
            <a:pPr lvl="4"/>
            <a:r>
              <a:rPr kumimoji="1" lang="en-US" altLang="ja-JP" dirty="0"/>
              <a:t>API key</a:t>
            </a:r>
            <a:r>
              <a:rPr kumimoji="1" lang="ja-JP" altLang="en-US"/>
              <a:t>を持っている人がアクセスした時のみ実行できるようにする</a:t>
            </a:r>
            <a:endParaRPr kumimoji="1" lang="en-US" altLang="ja-JP" dirty="0"/>
          </a:p>
          <a:p>
            <a:r>
              <a:rPr kumimoji="1" lang="en-US" altLang="ja-JP" dirty="0"/>
              <a:t>Kaggle</a:t>
            </a:r>
          </a:p>
          <a:p>
            <a:pPr lvl="1"/>
            <a:r>
              <a:rPr lang="en-US" altLang="ja-JP" dirty="0"/>
              <a:t>Titanic</a:t>
            </a:r>
            <a:r>
              <a:rPr lang="ja-JP" altLang="en-US"/>
              <a:t>コンペ提出完了</a:t>
            </a:r>
            <a:endParaRPr lang="en-US" altLang="ja-JP" dirty="0"/>
          </a:p>
          <a:p>
            <a:pPr lvl="2"/>
            <a:r>
              <a:rPr kumimoji="1" lang="en-US" altLang="ja-JP" dirty="0"/>
              <a:t>EDA(</a:t>
            </a:r>
            <a:r>
              <a:rPr kumimoji="1" lang="ja-JP" altLang="en-US"/>
              <a:t>探索的データ分析</a:t>
            </a:r>
            <a:r>
              <a:rPr kumimoji="1" lang="en-US" altLang="ja-JP" dirty="0"/>
              <a:t>), </a:t>
            </a:r>
            <a:r>
              <a:rPr kumimoji="1" lang="ja-JP" altLang="en-US"/>
              <a:t>特徴量エンジニアリング</a:t>
            </a:r>
            <a:endParaRPr lang="en-US" altLang="ja-JP" dirty="0"/>
          </a:p>
          <a:p>
            <a:pPr lvl="3"/>
            <a:r>
              <a:rPr kumimoji="1" lang="en-US" altLang="ja-JP" dirty="0"/>
              <a:t>EDA : </a:t>
            </a:r>
            <a:r>
              <a:rPr kumimoji="1" lang="ja-JP" altLang="en-US"/>
              <a:t>データを眺める</a:t>
            </a:r>
            <a:endParaRPr kumimoji="1" lang="en-US" altLang="ja-JP" dirty="0"/>
          </a:p>
          <a:p>
            <a:pPr lvl="3"/>
            <a:r>
              <a:rPr lang="ja-JP" altLang="en-US"/>
              <a:t>特徴量エンジニアリング</a:t>
            </a:r>
            <a:r>
              <a:rPr lang="en-US" altLang="ja-JP" dirty="0"/>
              <a:t> : </a:t>
            </a:r>
            <a:r>
              <a:rPr lang="ja-JP" altLang="en-US"/>
              <a:t>新たなデータを作成</a:t>
            </a:r>
            <a:endParaRPr lang="en-US" altLang="ja-JP" dirty="0"/>
          </a:p>
          <a:p>
            <a:pPr lvl="1"/>
            <a:r>
              <a:rPr kumimoji="1" lang="ja-JP" altLang="en-US"/>
              <a:t>次のステップ</a:t>
            </a:r>
            <a:r>
              <a:rPr kumimoji="1" lang="en-US" altLang="ja-JP" dirty="0"/>
              <a:t> : </a:t>
            </a:r>
            <a:r>
              <a:rPr kumimoji="1" lang="en-US" altLang="ja-JP" dirty="0" err="1"/>
              <a:t>wg</a:t>
            </a:r>
            <a:r>
              <a:rPr kumimoji="1" lang="ja-JP" altLang="en-US"/>
              <a:t>のサイト</a:t>
            </a:r>
            <a:endParaRPr kumimoji="1" lang="en-US" altLang="ja-JP" dirty="0"/>
          </a:p>
          <a:p>
            <a:pPr lvl="2"/>
            <a:r>
              <a:rPr lang="ja-JP" altLang="en-US"/>
              <a:t>アンサンブル学習など</a:t>
            </a:r>
            <a:endParaRPr kumimoji="1" lang="ja-JP" altLang="en-US"/>
          </a:p>
        </p:txBody>
      </p:sp>
    </p:spTree>
    <p:extLst>
      <p:ext uri="{BB962C8B-B14F-4D97-AF65-F5344CB8AC3E}">
        <p14:creationId xmlns:p14="http://schemas.microsoft.com/office/powerpoint/2010/main" val="4040630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125BD2E-83C7-DF4A-A5E2-A3FFE6FA976A}"/>
              </a:ext>
            </a:extLst>
          </p:cNvPr>
          <p:cNvPicPr>
            <a:picLocks noChangeAspect="1"/>
          </p:cNvPicPr>
          <p:nvPr/>
        </p:nvPicPr>
        <p:blipFill>
          <a:blip r:embed="rId2"/>
          <a:stretch>
            <a:fillRect/>
          </a:stretch>
        </p:blipFill>
        <p:spPr>
          <a:xfrm>
            <a:off x="1328057" y="1798563"/>
            <a:ext cx="9762933" cy="3796696"/>
          </a:xfrm>
          <a:prstGeom prst="rect">
            <a:avLst/>
          </a:prstGeom>
        </p:spPr>
      </p:pic>
      <p:sp>
        <p:nvSpPr>
          <p:cNvPr id="5" name="正方形/長方形 4">
            <a:extLst>
              <a:ext uri="{FF2B5EF4-FFF2-40B4-BE49-F238E27FC236}">
                <a16:creationId xmlns:a16="http://schemas.microsoft.com/office/drawing/2014/main" id="{809DFF2D-FB26-844A-8E7D-924942040DA0}"/>
              </a:ext>
            </a:extLst>
          </p:cNvPr>
          <p:cNvSpPr/>
          <p:nvPr/>
        </p:nvSpPr>
        <p:spPr>
          <a:xfrm>
            <a:off x="3340517" y="2722069"/>
            <a:ext cx="4512129" cy="489857"/>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192.168.1.0/24 : VPC</a:t>
            </a:r>
            <a:r>
              <a:rPr kumimoji="1" lang="ja-JP" altLang="en-US"/>
              <a:t>内のサブネット</a:t>
            </a:r>
            <a:r>
              <a:rPr kumimoji="1" lang="en-US" altLang="ja-JP" dirty="0"/>
              <a:t>(1a)</a:t>
            </a:r>
            <a:endParaRPr kumimoji="1" lang="ja-JP" altLang="en-US"/>
          </a:p>
        </p:txBody>
      </p:sp>
      <p:pic>
        <p:nvPicPr>
          <p:cNvPr id="7" name="図 6">
            <a:extLst>
              <a:ext uri="{FF2B5EF4-FFF2-40B4-BE49-F238E27FC236}">
                <a16:creationId xmlns:a16="http://schemas.microsoft.com/office/drawing/2014/main" id="{A81C2878-A854-664B-952E-E09F0C6B6ECE}"/>
              </a:ext>
            </a:extLst>
          </p:cNvPr>
          <p:cNvPicPr>
            <a:picLocks noChangeAspect="1"/>
          </p:cNvPicPr>
          <p:nvPr/>
        </p:nvPicPr>
        <p:blipFill rotWithShape="1">
          <a:blip r:embed="rId3"/>
          <a:srcRect l="65017" t="64167" r="13759" b="6042"/>
          <a:stretch/>
        </p:blipFill>
        <p:spPr>
          <a:xfrm>
            <a:off x="8019388" y="2537137"/>
            <a:ext cx="1845718" cy="1619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正方形/長方形 7">
            <a:extLst>
              <a:ext uri="{FF2B5EF4-FFF2-40B4-BE49-F238E27FC236}">
                <a16:creationId xmlns:a16="http://schemas.microsoft.com/office/drawing/2014/main" id="{68A78BF8-D5B3-B146-B5E7-4A49CF230512}"/>
              </a:ext>
            </a:extLst>
          </p:cNvPr>
          <p:cNvSpPr/>
          <p:nvPr/>
        </p:nvSpPr>
        <p:spPr>
          <a:xfrm>
            <a:off x="1381845" y="2906487"/>
            <a:ext cx="1876185" cy="121022"/>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585372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5424C9-974D-4841-8050-88509BF121F7}"/>
              </a:ext>
            </a:extLst>
          </p:cNvPr>
          <p:cNvSpPr>
            <a:spLocks noGrp="1"/>
          </p:cNvSpPr>
          <p:nvPr>
            <p:ph type="ctrTitle"/>
          </p:nvPr>
        </p:nvSpPr>
        <p:spPr/>
        <p:txBody>
          <a:bodyPr/>
          <a:lstStyle/>
          <a:p>
            <a:r>
              <a:rPr kumimoji="1" lang="en-US" altLang="ja-JP" dirty="0"/>
              <a:t>【100knocks】</a:t>
            </a:r>
            <a:endParaRPr kumimoji="1" lang="ja-JP" altLang="en-US"/>
          </a:p>
        </p:txBody>
      </p:sp>
      <p:sp>
        <p:nvSpPr>
          <p:cNvPr id="3" name="字幕 2">
            <a:extLst>
              <a:ext uri="{FF2B5EF4-FFF2-40B4-BE49-F238E27FC236}">
                <a16:creationId xmlns:a16="http://schemas.microsoft.com/office/drawing/2014/main" id="{61024858-B52B-954E-B904-B6E0C37CFAE7}"/>
              </a:ext>
            </a:extLst>
          </p:cNvPr>
          <p:cNvSpPr>
            <a:spLocks noGrp="1"/>
          </p:cNvSpPr>
          <p:nvPr>
            <p:ph type="subTitle" idx="1"/>
          </p:nvPr>
        </p:nvSpPr>
        <p:spPr/>
        <p:txBody>
          <a:bodyPr>
            <a:normAutofit fontScale="92500" lnSpcReduction="10000"/>
          </a:bodyPr>
          <a:lstStyle/>
          <a:p>
            <a:endParaRPr kumimoji="1" lang="ja-JP" altLang="en-US"/>
          </a:p>
        </p:txBody>
      </p:sp>
    </p:spTree>
    <p:extLst>
      <p:ext uri="{BB962C8B-B14F-4D97-AF65-F5344CB8AC3E}">
        <p14:creationId xmlns:p14="http://schemas.microsoft.com/office/powerpoint/2010/main" val="139313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733532-09AB-1243-968A-7266F0E136EC}"/>
              </a:ext>
            </a:extLst>
          </p:cNvPr>
          <p:cNvSpPr>
            <a:spLocks noGrp="1"/>
          </p:cNvSpPr>
          <p:nvPr>
            <p:ph type="ctrTitle"/>
          </p:nvPr>
        </p:nvSpPr>
        <p:spPr/>
        <p:txBody>
          <a:bodyPr/>
          <a:lstStyle/>
          <a:p>
            <a:r>
              <a:rPr kumimoji="1" lang="en-US" altLang="ja-JP" dirty="0"/>
              <a:t>Context Sensing</a:t>
            </a:r>
            <a:endParaRPr kumimoji="1" lang="ja-JP" altLang="en-US"/>
          </a:p>
        </p:txBody>
      </p:sp>
      <p:sp>
        <p:nvSpPr>
          <p:cNvPr id="3" name="字幕 2">
            <a:extLst>
              <a:ext uri="{FF2B5EF4-FFF2-40B4-BE49-F238E27FC236}">
                <a16:creationId xmlns:a16="http://schemas.microsoft.com/office/drawing/2014/main" id="{B9C49DB9-D8CE-354E-A8EB-5E654197D43E}"/>
              </a:ext>
            </a:extLst>
          </p:cNvPr>
          <p:cNvSpPr>
            <a:spLocks noGrp="1"/>
          </p:cNvSpPr>
          <p:nvPr>
            <p:ph type="subTitle" idx="1"/>
          </p:nvPr>
        </p:nvSpPr>
        <p:spPr/>
        <p:txBody>
          <a:bodyPr>
            <a:normAutofit fontScale="92500" lnSpcReduction="10000"/>
          </a:bodyPr>
          <a:lstStyle/>
          <a:p>
            <a:endParaRPr kumimoji="1" lang="ja-JP" altLang="en-US"/>
          </a:p>
        </p:txBody>
      </p:sp>
    </p:spTree>
    <p:extLst>
      <p:ext uri="{BB962C8B-B14F-4D97-AF65-F5344CB8AC3E}">
        <p14:creationId xmlns:p14="http://schemas.microsoft.com/office/powerpoint/2010/main" val="3886024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617BA6-21FE-A14D-95FD-CDDD6DBEED98}"/>
              </a:ext>
            </a:extLst>
          </p:cNvPr>
          <p:cNvSpPr>
            <a:spLocks noGrp="1"/>
          </p:cNvSpPr>
          <p:nvPr>
            <p:ph type="title"/>
          </p:nvPr>
        </p:nvSpPr>
        <p:spPr>
          <a:xfrm>
            <a:off x="838200" y="365126"/>
            <a:ext cx="10515600" cy="734332"/>
          </a:xfrm>
        </p:spPr>
        <p:txBody>
          <a:bodyPr/>
          <a:lstStyle/>
          <a:p>
            <a:r>
              <a:rPr kumimoji="1" lang="en-US" altLang="ja-JP" dirty="0"/>
              <a:t>2024/08/31</a:t>
            </a:r>
            <a:endParaRPr kumimoji="1" lang="ja-JP" altLang="en-US"/>
          </a:p>
        </p:txBody>
      </p:sp>
      <p:sp>
        <p:nvSpPr>
          <p:cNvPr id="3" name="コンテンツ プレースホルダー 2">
            <a:extLst>
              <a:ext uri="{FF2B5EF4-FFF2-40B4-BE49-F238E27FC236}">
                <a16:creationId xmlns:a16="http://schemas.microsoft.com/office/drawing/2014/main" id="{9CAD9299-C3F1-2342-8ACB-B50BB82A6019}"/>
              </a:ext>
            </a:extLst>
          </p:cNvPr>
          <p:cNvSpPr>
            <a:spLocks noGrp="1"/>
          </p:cNvSpPr>
          <p:nvPr>
            <p:ph idx="1"/>
          </p:nvPr>
        </p:nvSpPr>
        <p:spPr>
          <a:xfrm>
            <a:off x="838200" y="1371600"/>
            <a:ext cx="10515600" cy="4805363"/>
          </a:xfrm>
        </p:spPr>
        <p:txBody>
          <a:bodyPr>
            <a:normAutofit/>
          </a:bodyPr>
          <a:lstStyle/>
          <a:p>
            <a:r>
              <a:rPr kumimoji="1" lang="en-US" altLang="ja-JP" dirty="0"/>
              <a:t>Context Sensing</a:t>
            </a:r>
            <a:endParaRPr kumimoji="1" lang="ja-JP" altLang="en-US"/>
          </a:p>
        </p:txBody>
      </p:sp>
      <p:sp>
        <p:nvSpPr>
          <p:cNvPr id="5" name="テキスト ボックス 4">
            <a:extLst>
              <a:ext uri="{FF2B5EF4-FFF2-40B4-BE49-F238E27FC236}">
                <a16:creationId xmlns:a16="http://schemas.microsoft.com/office/drawing/2014/main" id="{9EB0DF46-0992-5643-9C3B-745AE26030F4}"/>
              </a:ext>
            </a:extLst>
          </p:cNvPr>
          <p:cNvSpPr txBox="1"/>
          <p:nvPr/>
        </p:nvSpPr>
        <p:spPr>
          <a:xfrm>
            <a:off x="350668" y="1882423"/>
            <a:ext cx="7749978" cy="1546577"/>
          </a:xfrm>
          <a:prstGeom prst="rect">
            <a:avLst/>
          </a:prstGeom>
          <a:solidFill>
            <a:srgbClr val="FFC000"/>
          </a:solidFill>
        </p:spPr>
        <p:txBody>
          <a:bodyPr wrap="square" rtlCol="0">
            <a:spAutoFit/>
          </a:bodyPr>
          <a:lstStyle/>
          <a:p>
            <a:r>
              <a:rPr kumimoji="1" lang="ja-JP" altLang="en-US" sz="1050"/>
              <a:t>①スマホ機能の操作</a:t>
            </a:r>
          </a:p>
          <a:p>
            <a:r>
              <a:rPr kumimoji="1" lang="ja-JP" altLang="en-US" sz="1050"/>
              <a:t>・カレンダーに登録してあるものはリマインド</a:t>
            </a:r>
          </a:p>
          <a:p>
            <a:r>
              <a:rPr kumimoji="1" lang="ja-JP" altLang="en-US" sz="1050"/>
              <a:t>・日々のアクション、場所、時刻、カレンダーの予定も含めて使う傾向のあるアプリを提案</a:t>
            </a:r>
          </a:p>
          <a:p>
            <a:r>
              <a:rPr kumimoji="1" lang="ja-JP" altLang="en-US" sz="1050"/>
              <a:t>・</a:t>
            </a:r>
            <a:r>
              <a:rPr kumimoji="1" lang="en" altLang="ja-JP" sz="1050" dirty="0"/>
              <a:t>LLM</a:t>
            </a:r>
            <a:r>
              <a:rPr kumimoji="1" lang="ja-JP" altLang="en-US" sz="1050"/>
              <a:t>にプロンプト入力はエンジニアリング要素も入るし、めんどくさい</a:t>
            </a:r>
          </a:p>
          <a:p>
            <a:r>
              <a:rPr kumimoji="1" lang="ja-JP" altLang="en-US" sz="1050"/>
              <a:t>→スマホ使用者が意識せずに使えるような仕組みがいい？</a:t>
            </a:r>
            <a:r>
              <a:rPr kumimoji="1" lang="en" altLang="ja-JP" sz="1050" dirty="0"/>
              <a:t>Apple </a:t>
            </a:r>
            <a:r>
              <a:rPr kumimoji="1" lang="en" altLang="ja-JP" sz="1050" dirty="0" err="1"/>
              <a:t>Inteligence</a:t>
            </a:r>
            <a:endParaRPr kumimoji="1" lang="en" altLang="ja-JP" sz="1050" dirty="0"/>
          </a:p>
          <a:p>
            <a:endParaRPr kumimoji="1" lang="en" altLang="ja-JP" sz="1050" dirty="0"/>
          </a:p>
          <a:p>
            <a:r>
              <a:rPr kumimoji="1" lang="en" altLang="ja-JP" sz="1050" dirty="0"/>
              <a:t>②</a:t>
            </a:r>
            <a:r>
              <a:rPr kumimoji="1" lang="ja-JP" altLang="en-US" sz="1050"/>
              <a:t>イヤホン機能の操作</a:t>
            </a:r>
          </a:p>
          <a:p>
            <a:r>
              <a:rPr kumimoji="1" lang="ja-JP" altLang="en-US" sz="1050"/>
              <a:t>・電車に乗ってる時、アナウンスを聞こうとすると上を向く</a:t>
            </a:r>
          </a:p>
          <a:p>
            <a:r>
              <a:rPr kumimoji="1" lang="ja-JP" altLang="en-US" sz="1050"/>
              <a:t>→上を向いた瞬間にアンビエント？</a:t>
            </a:r>
          </a:p>
        </p:txBody>
      </p:sp>
      <p:sp>
        <p:nvSpPr>
          <p:cNvPr id="6" name="テキスト ボックス 5">
            <a:extLst>
              <a:ext uri="{FF2B5EF4-FFF2-40B4-BE49-F238E27FC236}">
                <a16:creationId xmlns:a16="http://schemas.microsoft.com/office/drawing/2014/main" id="{CD6E1AFE-3C93-C049-A3C1-B0CC6A6AD007}"/>
              </a:ext>
            </a:extLst>
          </p:cNvPr>
          <p:cNvSpPr txBox="1"/>
          <p:nvPr/>
        </p:nvSpPr>
        <p:spPr>
          <a:xfrm>
            <a:off x="350667" y="3507884"/>
            <a:ext cx="7749979" cy="3179902"/>
          </a:xfrm>
          <a:prstGeom prst="rect">
            <a:avLst/>
          </a:prstGeom>
          <a:solidFill>
            <a:srgbClr val="FFC000"/>
          </a:solidFill>
        </p:spPr>
        <p:txBody>
          <a:bodyPr wrap="square" rtlCol="0">
            <a:spAutoFit/>
          </a:bodyPr>
          <a:lstStyle/>
          <a:p>
            <a:r>
              <a:rPr kumimoji="1" lang="ja-JP" altLang="en-US" sz="1050"/>
              <a:t>検出の組み合わせについて</a:t>
            </a:r>
          </a:p>
          <a:p>
            <a:r>
              <a:rPr kumimoji="1" lang="en" altLang="ja-JP" sz="1050" dirty="0" err="1"/>
              <a:t>Action×Sound</a:t>
            </a:r>
            <a:r>
              <a:rPr kumimoji="1" lang="ja-JP" altLang="en-US" sz="1050"/>
              <a:t>で</a:t>
            </a:r>
            <a:r>
              <a:rPr kumimoji="1" lang="en" altLang="ja-JP" sz="1050" dirty="0"/>
              <a:t>Action</a:t>
            </a:r>
            <a:r>
              <a:rPr kumimoji="1" lang="ja-JP" altLang="en-US" sz="1050"/>
              <a:t>も環境に応じて持つ意味が異なる＝いろんなパターンを出せる</a:t>
            </a:r>
          </a:p>
          <a:p>
            <a:r>
              <a:rPr kumimoji="1" lang="en" altLang="ja-JP" sz="1050" dirty="0"/>
              <a:t>LLM1</a:t>
            </a:r>
            <a:r>
              <a:rPr kumimoji="1" lang="ja-JP" altLang="en-US" sz="1050"/>
              <a:t>でニーズを出さなくても、</a:t>
            </a:r>
          </a:p>
          <a:p>
            <a:r>
              <a:rPr kumimoji="1" lang="en" altLang="ja-JP" sz="1050" dirty="0"/>
              <a:t>Time, Action, Sound → App</a:t>
            </a:r>
          </a:p>
          <a:p>
            <a:r>
              <a:rPr kumimoji="1" lang="ja-JP" altLang="en-US" sz="1050"/>
              <a:t>だけで、状況を表す文になるかも</a:t>
            </a:r>
          </a:p>
          <a:p>
            <a:endParaRPr kumimoji="1" lang="ja-JP" altLang="en-US" sz="1050"/>
          </a:p>
          <a:p>
            <a:r>
              <a:rPr kumimoji="1" lang="en" altLang="ja-JP" sz="1050" dirty="0"/>
              <a:t>LLM2</a:t>
            </a:r>
            <a:r>
              <a:rPr kumimoji="1" lang="ja-JP" altLang="en-US" sz="1050"/>
              <a:t>の価値は</a:t>
            </a:r>
            <a:r>
              <a:rPr kumimoji="1" lang="en-US" altLang="ja-JP" sz="1050" dirty="0"/>
              <a:t>1.</a:t>
            </a:r>
            <a:r>
              <a:rPr kumimoji="1" lang="ja-JP" altLang="en-US" sz="1050"/>
              <a:t>タスクを捌いて得意なアプリに任せ、</a:t>
            </a:r>
            <a:r>
              <a:rPr kumimoji="1" lang="en-US" altLang="ja-JP" sz="1050" dirty="0"/>
              <a:t>.2</a:t>
            </a:r>
            <a:r>
              <a:rPr kumimoji="1" lang="ja-JP" altLang="en-US" sz="1050"/>
              <a:t>フィードバックを自然言語で返すこと</a:t>
            </a:r>
          </a:p>
          <a:p>
            <a:endParaRPr kumimoji="1" lang="ja-JP" altLang="en-US" sz="1050"/>
          </a:p>
          <a:p>
            <a:endParaRPr kumimoji="1" lang="ja-JP" altLang="en-US" sz="1050"/>
          </a:p>
          <a:p>
            <a:r>
              <a:rPr kumimoji="1" lang="en-US" altLang="ja-JP" sz="1050" dirty="0"/>
              <a:t>🌟</a:t>
            </a:r>
            <a:r>
              <a:rPr kumimoji="1" lang="ja-JP" altLang="en-US" sz="1050" b="1">
                <a:solidFill>
                  <a:srgbClr val="FF0000"/>
                </a:solidFill>
              </a:rPr>
              <a:t>コンテキストセンシングの目的</a:t>
            </a:r>
          </a:p>
          <a:p>
            <a:r>
              <a:rPr kumimoji="1" lang="ja-JP" altLang="en-US" sz="1050"/>
              <a:t>・ユーザーが置かれている現在状況を把握する→</a:t>
            </a:r>
            <a:r>
              <a:rPr kumimoji="1" lang="en" altLang="ja-JP" sz="1050" dirty="0"/>
              <a:t>App</a:t>
            </a:r>
            <a:r>
              <a:rPr kumimoji="1" lang="ja-JP" altLang="en-US" sz="1050"/>
              <a:t>などユーザーの普段の操作と紐づけ（◯を使う、◯を調べる、◯を流す）</a:t>
            </a:r>
            <a:endParaRPr kumimoji="1" lang="en-US" altLang="ja-JP" sz="1050" dirty="0"/>
          </a:p>
          <a:p>
            <a:r>
              <a:rPr kumimoji="1" lang="ja-JP" altLang="en-US" sz="1050"/>
              <a:t>・実行するタイミングを決めるトリガーにする</a:t>
            </a:r>
          </a:p>
          <a:p>
            <a:r>
              <a:rPr kumimoji="1" lang="en-US" altLang="ja-JP" sz="1050" dirty="0"/>
              <a:t>🌟</a:t>
            </a:r>
            <a:r>
              <a:rPr kumimoji="1" lang="ja-JP" altLang="en-US" sz="1050"/>
              <a:t>それぞれのコンテキストの役割</a:t>
            </a:r>
          </a:p>
          <a:p>
            <a:r>
              <a:rPr kumimoji="1" lang="ja-JP" altLang="en-US" sz="1050"/>
              <a:t>・</a:t>
            </a:r>
            <a:r>
              <a:rPr kumimoji="1" lang="en" altLang="ja-JP" sz="1050" dirty="0"/>
              <a:t>Action</a:t>
            </a:r>
            <a:r>
              <a:rPr kumimoji="1" lang="ja-JP" altLang="en" sz="1050"/>
              <a:t>（</a:t>
            </a:r>
            <a:r>
              <a:rPr kumimoji="1" lang="ja-JP" altLang="en-US" sz="1050"/>
              <a:t>移動</a:t>
            </a:r>
            <a:r>
              <a:rPr kumimoji="1" lang="en-US" altLang="ja-JP" sz="1050" dirty="0"/>
              <a:t>, </a:t>
            </a:r>
            <a:r>
              <a:rPr kumimoji="1" lang="ja-JP" altLang="en-US" sz="1050"/>
              <a:t>立座寝</a:t>
            </a:r>
            <a:r>
              <a:rPr kumimoji="1" lang="en-US" altLang="ja-JP" sz="1050" dirty="0"/>
              <a:t>, </a:t>
            </a:r>
            <a:r>
              <a:rPr kumimoji="1" lang="ja-JP" altLang="en-US" sz="1050"/>
              <a:t>リズム</a:t>
            </a:r>
            <a:r>
              <a:rPr kumimoji="1" lang="en-US" altLang="ja-JP" sz="1050" dirty="0"/>
              <a:t>, </a:t>
            </a:r>
            <a:r>
              <a:rPr kumimoji="1" lang="ja-JP" altLang="en-US" sz="1050"/>
              <a:t>頭）</a:t>
            </a:r>
            <a:r>
              <a:rPr kumimoji="1" lang="en-US" altLang="ja-JP" sz="1050" dirty="0"/>
              <a:t>…</a:t>
            </a:r>
            <a:r>
              <a:rPr kumimoji="1" lang="ja-JP" altLang="en-US" sz="1050"/>
              <a:t>内的要因＝内→外</a:t>
            </a:r>
          </a:p>
          <a:p>
            <a:r>
              <a:rPr kumimoji="1" lang="ja-JP" altLang="en-US" sz="1050"/>
              <a:t>　</a:t>
            </a:r>
            <a:r>
              <a:rPr kumimoji="1" lang="en-US" altLang="ja-JP" sz="1050" dirty="0"/>
              <a:t>- </a:t>
            </a:r>
            <a:r>
              <a:rPr kumimoji="1" lang="ja-JP" altLang="en-US" sz="1050"/>
              <a:t>ユーザーの動きの変化点、</a:t>
            </a:r>
            <a:r>
              <a:rPr kumimoji="1" lang="en" altLang="ja-JP" sz="1050" dirty="0"/>
              <a:t>Queue</a:t>
            </a:r>
            <a:r>
              <a:rPr kumimoji="1" lang="ja-JP" altLang="en-US" sz="1050"/>
              <a:t>として蓄えて継続中の動作を捉える</a:t>
            </a:r>
          </a:p>
          <a:p>
            <a:r>
              <a:rPr kumimoji="1" lang="ja-JP" altLang="en-US" sz="1050"/>
              <a:t>・</a:t>
            </a:r>
            <a:r>
              <a:rPr kumimoji="1" lang="en" altLang="ja-JP" sz="1050" dirty="0"/>
              <a:t>Sound…</a:t>
            </a:r>
            <a:r>
              <a:rPr kumimoji="1" lang="ja-JP" altLang="en-US" sz="1050"/>
              <a:t>外部からの働きかけ？外的要因＝外→内</a:t>
            </a:r>
          </a:p>
          <a:p>
            <a:r>
              <a:rPr kumimoji="1" lang="ja-JP" altLang="en-US" sz="1050"/>
              <a:t>　</a:t>
            </a:r>
            <a:r>
              <a:rPr kumimoji="1" lang="en-US" altLang="ja-JP" sz="1050" dirty="0"/>
              <a:t>- </a:t>
            </a:r>
            <a:r>
              <a:rPr kumimoji="1" lang="ja-JP" altLang="en-US" sz="1050"/>
              <a:t>電子音やアナウンス、会話のし始めといった特徴音を捉える（データがネック</a:t>
            </a:r>
            <a:r>
              <a:rPr kumimoji="1" lang="en-US" altLang="ja-JP" sz="1050" dirty="0"/>
              <a:t>…</a:t>
            </a:r>
            <a:r>
              <a:rPr kumimoji="1" lang="ja-JP" altLang="en-US" sz="1050"/>
              <a:t>協業でそこは相手側に任せる？）</a:t>
            </a:r>
          </a:p>
          <a:p>
            <a:endParaRPr kumimoji="1" lang="ja-JP" altLang="en-US" sz="1050"/>
          </a:p>
          <a:p>
            <a:r>
              <a:rPr kumimoji="1" lang="ja-JP" altLang="en-US" sz="1050"/>
              <a:t>これらを時刻と組み合わせて状況のパターンを無数に作る？</a:t>
            </a:r>
          </a:p>
        </p:txBody>
      </p:sp>
    </p:spTree>
    <p:extLst>
      <p:ext uri="{BB962C8B-B14F-4D97-AF65-F5344CB8AC3E}">
        <p14:creationId xmlns:p14="http://schemas.microsoft.com/office/powerpoint/2010/main" val="1072096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617BA6-21FE-A14D-95FD-CDDD6DBEED98}"/>
              </a:ext>
            </a:extLst>
          </p:cNvPr>
          <p:cNvSpPr>
            <a:spLocks noGrp="1"/>
          </p:cNvSpPr>
          <p:nvPr>
            <p:ph type="title"/>
          </p:nvPr>
        </p:nvSpPr>
        <p:spPr>
          <a:xfrm>
            <a:off x="838200" y="365126"/>
            <a:ext cx="10515600" cy="734332"/>
          </a:xfrm>
        </p:spPr>
        <p:txBody>
          <a:bodyPr/>
          <a:lstStyle/>
          <a:p>
            <a:r>
              <a:rPr kumimoji="1" lang="en-US" altLang="ja-JP" dirty="0"/>
              <a:t>2024/08/31</a:t>
            </a:r>
            <a:endParaRPr kumimoji="1" lang="ja-JP" altLang="en-US"/>
          </a:p>
        </p:txBody>
      </p:sp>
      <p:sp>
        <p:nvSpPr>
          <p:cNvPr id="3" name="コンテンツ プレースホルダー 2">
            <a:extLst>
              <a:ext uri="{FF2B5EF4-FFF2-40B4-BE49-F238E27FC236}">
                <a16:creationId xmlns:a16="http://schemas.microsoft.com/office/drawing/2014/main" id="{9CAD9299-C3F1-2342-8ACB-B50BB82A6019}"/>
              </a:ext>
            </a:extLst>
          </p:cNvPr>
          <p:cNvSpPr>
            <a:spLocks noGrp="1"/>
          </p:cNvSpPr>
          <p:nvPr>
            <p:ph idx="1"/>
          </p:nvPr>
        </p:nvSpPr>
        <p:spPr>
          <a:xfrm>
            <a:off x="838200" y="1371600"/>
            <a:ext cx="10515600" cy="4805363"/>
          </a:xfrm>
        </p:spPr>
        <p:txBody>
          <a:bodyPr>
            <a:normAutofit/>
          </a:bodyPr>
          <a:lstStyle/>
          <a:p>
            <a:r>
              <a:rPr kumimoji="1" lang="en-US" altLang="ja-JP" dirty="0"/>
              <a:t>Context Sensing</a:t>
            </a:r>
            <a:endParaRPr kumimoji="1" lang="ja-JP" altLang="en-US"/>
          </a:p>
        </p:txBody>
      </p:sp>
      <p:sp>
        <p:nvSpPr>
          <p:cNvPr id="7" name="テキスト ボックス 6">
            <a:extLst>
              <a:ext uri="{FF2B5EF4-FFF2-40B4-BE49-F238E27FC236}">
                <a16:creationId xmlns:a16="http://schemas.microsoft.com/office/drawing/2014/main" id="{703649BF-705E-7F45-B49C-032FFA3B85E0}"/>
              </a:ext>
            </a:extLst>
          </p:cNvPr>
          <p:cNvSpPr txBox="1"/>
          <p:nvPr/>
        </p:nvSpPr>
        <p:spPr>
          <a:xfrm>
            <a:off x="655877" y="2541160"/>
            <a:ext cx="4660232" cy="4031873"/>
          </a:xfrm>
          <a:prstGeom prst="rect">
            <a:avLst/>
          </a:prstGeom>
          <a:solidFill>
            <a:srgbClr val="FFC000"/>
          </a:solidFill>
        </p:spPr>
        <p:txBody>
          <a:bodyPr wrap="square" rtlCol="0">
            <a:spAutoFit/>
          </a:bodyPr>
          <a:lstStyle/>
          <a:p>
            <a:r>
              <a:rPr kumimoji="1" lang="en-US" altLang="ja-JP" sz="800" dirty="0"/>
              <a:t>### </a:t>
            </a:r>
            <a:r>
              <a:rPr kumimoji="1" lang="ja-JP" altLang="en-US" sz="800"/>
              <a:t>イヤホンによるセンシングの価値</a:t>
            </a:r>
          </a:p>
          <a:p>
            <a:endParaRPr kumimoji="1" lang="ja-JP" altLang="en-US" sz="800"/>
          </a:p>
          <a:p>
            <a:r>
              <a:rPr kumimoji="1" lang="en-US" altLang="ja-JP" sz="800" dirty="0"/>
              <a:t>1. </a:t>
            </a:r>
            <a:r>
              <a:rPr kumimoji="1" lang="en-US" altLang="ja-JP" sz="800" b="1" dirty="0">
                <a:solidFill>
                  <a:srgbClr val="FF0000"/>
                </a:solidFill>
              </a:rPr>
              <a:t>**</a:t>
            </a:r>
            <a:r>
              <a:rPr kumimoji="1" lang="ja-JP" altLang="en-US" sz="800" b="1">
                <a:solidFill>
                  <a:srgbClr val="FF0000"/>
                </a:solidFill>
              </a:rPr>
              <a:t>リアルタイムの状況認識とフィードバック**</a:t>
            </a:r>
          </a:p>
          <a:p>
            <a:r>
              <a:rPr kumimoji="1" lang="ja-JP" altLang="en-US" sz="800"/>
              <a:t>   </a:t>
            </a:r>
            <a:r>
              <a:rPr kumimoji="1" lang="en-US" altLang="ja-JP" sz="800" dirty="0"/>
              <a:t>- </a:t>
            </a:r>
            <a:r>
              <a:rPr kumimoji="1" lang="ja-JP" altLang="en-US" sz="800"/>
              <a:t>ユーザーの行動や環境音をリアルタイムで感知し、即座に適切なフィードバックや提案を提供。</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ランニング中に音楽のテンポを調整する、歩きながら周囲の車の音を検知して安全に注意を促す。</a:t>
            </a:r>
          </a:p>
          <a:p>
            <a:endParaRPr kumimoji="1" lang="ja-JP" altLang="en-US" sz="800"/>
          </a:p>
          <a:p>
            <a:r>
              <a:rPr kumimoji="1" lang="en-US" altLang="ja-JP" sz="800" dirty="0"/>
              <a:t>2. **</a:t>
            </a:r>
            <a:r>
              <a:rPr kumimoji="1" lang="ja-JP" altLang="en-US" sz="800"/>
              <a:t>ハンズフリー操作**</a:t>
            </a:r>
          </a:p>
          <a:p>
            <a:r>
              <a:rPr kumimoji="1" lang="ja-JP" altLang="en-US" sz="800"/>
              <a:t>   </a:t>
            </a:r>
            <a:r>
              <a:rPr kumimoji="1" lang="en-US" altLang="ja-JP" sz="800" dirty="0"/>
              <a:t>- </a:t>
            </a:r>
            <a:r>
              <a:rPr kumimoji="1" lang="ja-JP" altLang="en-US" sz="800"/>
              <a:t>スマホをポケットやカバンから出すことなく、イヤホンからの音声入力やジェスチャーによって操作が可能。</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通知の読み上げや返信、音楽の再生・停止、ナビゲーションの指示など。</a:t>
            </a:r>
          </a:p>
          <a:p>
            <a:endParaRPr kumimoji="1" lang="ja-JP" altLang="en-US" sz="800"/>
          </a:p>
          <a:p>
            <a:r>
              <a:rPr kumimoji="1" lang="en-US" altLang="ja-JP" sz="800" dirty="0"/>
              <a:t>3. </a:t>
            </a:r>
            <a:r>
              <a:rPr kumimoji="1" lang="en-US" altLang="ja-JP" sz="800" b="1" dirty="0">
                <a:solidFill>
                  <a:srgbClr val="FF0000"/>
                </a:solidFill>
              </a:rPr>
              <a:t>**</a:t>
            </a:r>
            <a:r>
              <a:rPr kumimoji="1" lang="ja-JP" altLang="en-US" sz="800" b="1">
                <a:solidFill>
                  <a:srgbClr val="FF0000"/>
                </a:solidFill>
              </a:rPr>
              <a:t>無意識状態のケアとサポート**</a:t>
            </a:r>
          </a:p>
          <a:p>
            <a:r>
              <a:rPr kumimoji="1" lang="ja-JP" altLang="en-US" sz="800"/>
              <a:t>   </a:t>
            </a:r>
            <a:r>
              <a:rPr kumimoji="1" lang="en-US" altLang="ja-JP" sz="800" dirty="0"/>
              <a:t>- </a:t>
            </a:r>
            <a:r>
              <a:rPr kumimoji="1" lang="ja-JP" altLang="en-US" sz="800"/>
              <a:t>ユーザーが意識的に操作しなくても、無意識状態のセンシングから適切なサポートを提供。</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眠りにつきそうな場合のリマインダー、転倒した場合の緊急連絡提案。</a:t>
            </a:r>
          </a:p>
          <a:p>
            <a:endParaRPr kumimoji="1" lang="ja-JP" altLang="en-US" sz="800"/>
          </a:p>
          <a:p>
            <a:r>
              <a:rPr kumimoji="1" lang="en-US" altLang="ja-JP" sz="800" dirty="0"/>
              <a:t>4. **</a:t>
            </a:r>
            <a:r>
              <a:rPr kumimoji="1" lang="ja-JP" altLang="en-US" sz="800"/>
              <a:t>周囲の環境への適応**</a:t>
            </a:r>
          </a:p>
          <a:p>
            <a:r>
              <a:rPr kumimoji="1" lang="ja-JP" altLang="en-US" sz="800"/>
              <a:t>   </a:t>
            </a:r>
            <a:r>
              <a:rPr kumimoji="1" lang="en-US" altLang="ja-JP" sz="800" dirty="0"/>
              <a:t>- </a:t>
            </a:r>
            <a:r>
              <a:rPr kumimoji="1" lang="ja-JP" altLang="en-US" sz="800"/>
              <a:t>環境音（電車、バス、雨など）を検知し、その状況に合わせたアクションや提案が可能。</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電車の中で静かな音楽を提案、雨が降り始めた時に傘の持参を促す。</a:t>
            </a:r>
          </a:p>
          <a:p>
            <a:endParaRPr kumimoji="1" lang="ja-JP" altLang="en-US" sz="800"/>
          </a:p>
          <a:p>
            <a:r>
              <a:rPr kumimoji="1" lang="en-US" altLang="ja-JP" sz="800" dirty="0"/>
              <a:t>5. </a:t>
            </a:r>
            <a:r>
              <a:rPr kumimoji="1" lang="en-US" altLang="ja-JP" sz="800" b="1" dirty="0">
                <a:solidFill>
                  <a:srgbClr val="FF0000"/>
                </a:solidFill>
              </a:rPr>
              <a:t>**</a:t>
            </a:r>
            <a:r>
              <a:rPr kumimoji="1" lang="ja-JP" altLang="en-US" sz="800" b="1">
                <a:solidFill>
                  <a:srgbClr val="FF0000"/>
                </a:solidFill>
              </a:rPr>
              <a:t>動きに基づいたフィードバック**</a:t>
            </a:r>
          </a:p>
          <a:p>
            <a:r>
              <a:rPr kumimoji="1" lang="ja-JP" altLang="en-US" sz="800"/>
              <a:t>   </a:t>
            </a:r>
            <a:r>
              <a:rPr kumimoji="1" lang="en-US" altLang="ja-JP" sz="800" dirty="0"/>
              <a:t>- </a:t>
            </a:r>
            <a:r>
              <a:rPr kumimoji="1" lang="ja-JP" altLang="en-US" sz="800"/>
              <a:t>ユーザーの動き（歩く、走る、座るなど）を検知して、それに応じたフィードバックを提供。</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座った時にリラックスする音楽を再生、歩き始めたらニュースの読み上げを開始。</a:t>
            </a:r>
          </a:p>
          <a:p>
            <a:endParaRPr kumimoji="1" lang="ja-JP" altLang="en-US" sz="800"/>
          </a:p>
          <a:p>
            <a:r>
              <a:rPr kumimoji="1" lang="en-US" altLang="ja-JP" sz="800" dirty="0"/>
              <a:t>6. **</a:t>
            </a:r>
            <a:r>
              <a:rPr kumimoji="1" lang="ja-JP" altLang="en-US" sz="800"/>
              <a:t>スマートホームとの連携**</a:t>
            </a:r>
          </a:p>
          <a:p>
            <a:r>
              <a:rPr kumimoji="1" lang="ja-JP" altLang="en-US" sz="800"/>
              <a:t>   </a:t>
            </a:r>
            <a:r>
              <a:rPr kumimoji="1" lang="en-US" altLang="ja-JP" sz="800" dirty="0"/>
              <a:t>- </a:t>
            </a:r>
            <a:r>
              <a:rPr kumimoji="1" lang="ja-JP" altLang="en-US" sz="800"/>
              <a:t>イヤホンからの入力でスマートホームデバイスを操作することが可能。</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家に近づいた時に自動で照明をオンにする、音声コマンドで温度調整を行う。</a:t>
            </a:r>
          </a:p>
          <a:p>
            <a:endParaRPr kumimoji="1" lang="ja-JP" altLang="en-US" sz="800"/>
          </a:p>
          <a:p>
            <a:r>
              <a:rPr kumimoji="1" lang="en-US" altLang="ja-JP" sz="800" dirty="0"/>
              <a:t>7. </a:t>
            </a:r>
            <a:r>
              <a:rPr kumimoji="1" lang="en-US" altLang="ja-JP" sz="800" b="1" dirty="0">
                <a:solidFill>
                  <a:srgbClr val="FF0000"/>
                </a:solidFill>
              </a:rPr>
              <a:t>**</a:t>
            </a:r>
            <a:r>
              <a:rPr kumimoji="1" lang="ja-JP" altLang="en-US" sz="800" b="1">
                <a:solidFill>
                  <a:srgbClr val="FF0000"/>
                </a:solidFill>
              </a:rPr>
              <a:t>周囲の状況に応じた安全性の確保**</a:t>
            </a:r>
          </a:p>
          <a:p>
            <a:r>
              <a:rPr kumimoji="1" lang="ja-JP" altLang="en-US" sz="800"/>
              <a:t>   </a:t>
            </a:r>
            <a:r>
              <a:rPr kumimoji="1" lang="en-US" altLang="ja-JP" sz="800" dirty="0"/>
              <a:t>- </a:t>
            </a:r>
            <a:r>
              <a:rPr kumimoji="1" lang="ja-JP" altLang="en-US" sz="800"/>
              <a:t>環境音やユーザーの動きから安全性に関する警告を出すことができる。</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電車やバスの到着を検知して降りる準備を促す、大音量のアナウンスを検知してイヤホンの音量を下げる。</a:t>
            </a:r>
          </a:p>
        </p:txBody>
      </p:sp>
      <p:sp>
        <p:nvSpPr>
          <p:cNvPr id="8" name="テキスト ボックス 7">
            <a:extLst>
              <a:ext uri="{FF2B5EF4-FFF2-40B4-BE49-F238E27FC236}">
                <a16:creationId xmlns:a16="http://schemas.microsoft.com/office/drawing/2014/main" id="{C6952599-4956-9F44-9724-16B598F38DFE}"/>
              </a:ext>
            </a:extLst>
          </p:cNvPr>
          <p:cNvSpPr txBox="1"/>
          <p:nvPr/>
        </p:nvSpPr>
        <p:spPr>
          <a:xfrm>
            <a:off x="6096000" y="626960"/>
            <a:ext cx="5418221" cy="2185214"/>
          </a:xfrm>
          <a:prstGeom prst="rect">
            <a:avLst/>
          </a:prstGeom>
          <a:solidFill>
            <a:srgbClr val="FFC000"/>
          </a:solidFill>
        </p:spPr>
        <p:txBody>
          <a:bodyPr wrap="square" rtlCol="0">
            <a:spAutoFit/>
          </a:bodyPr>
          <a:lstStyle/>
          <a:p>
            <a:r>
              <a:rPr kumimoji="1" lang="en-US" altLang="ja-JP" sz="800" dirty="0"/>
              <a:t>### </a:t>
            </a:r>
            <a:r>
              <a:rPr kumimoji="1" lang="ja-JP" altLang="en-US" sz="800"/>
              <a:t>スマホだけではできない、イヤホンによるセンシングの価値</a:t>
            </a:r>
          </a:p>
          <a:p>
            <a:endParaRPr kumimoji="1" lang="ja-JP" altLang="en-US" sz="800"/>
          </a:p>
          <a:p>
            <a:r>
              <a:rPr kumimoji="1" lang="en-US" altLang="ja-JP" sz="800" dirty="0"/>
              <a:t>1. **</a:t>
            </a:r>
            <a:r>
              <a:rPr kumimoji="1" lang="ja-JP" altLang="en-US" sz="800"/>
              <a:t>即座のアクションやフィードバック**</a:t>
            </a:r>
          </a:p>
          <a:p>
            <a:r>
              <a:rPr kumimoji="1" lang="ja-JP" altLang="en-US" sz="800"/>
              <a:t>   </a:t>
            </a:r>
            <a:r>
              <a:rPr kumimoji="1" lang="en-US" altLang="ja-JP" sz="800" dirty="0"/>
              <a:t>- </a:t>
            </a:r>
            <a:r>
              <a:rPr kumimoji="1" lang="ja-JP" altLang="en-US" sz="800"/>
              <a:t>スマホを取り出す時間や操作を省略し、瞬時にユーザーの動作や環境音に対応。</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突然の転倒を感知し、すぐに緊急連絡先に通知するか確認。</a:t>
            </a:r>
          </a:p>
          <a:p>
            <a:endParaRPr kumimoji="1" lang="ja-JP" altLang="en-US" sz="800"/>
          </a:p>
          <a:p>
            <a:r>
              <a:rPr kumimoji="1" lang="en-US" altLang="ja-JP" sz="800" dirty="0"/>
              <a:t>2. **</a:t>
            </a:r>
            <a:r>
              <a:rPr kumimoji="1" lang="ja-JP" altLang="en-US" sz="800"/>
              <a:t>長時間のバッテリー持続で継続的なセンシング**</a:t>
            </a:r>
          </a:p>
          <a:p>
            <a:r>
              <a:rPr kumimoji="1" lang="ja-JP" altLang="en-US" sz="800"/>
              <a:t>   </a:t>
            </a:r>
            <a:r>
              <a:rPr kumimoji="1" lang="en-US" altLang="ja-JP" sz="800" dirty="0"/>
              <a:t>- </a:t>
            </a:r>
            <a:r>
              <a:rPr kumimoji="1" lang="ja-JP" altLang="en-US" sz="800"/>
              <a:t>イヤホンは小型で軽量ながら長時間使用可能なバッテリーを持ち、持続的にセンシングが可能。</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一日中の活動を通してユーザーの動きをトラッキングし、適切なタイミングでフィードバック。</a:t>
            </a:r>
          </a:p>
          <a:p>
            <a:endParaRPr kumimoji="1" lang="ja-JP" altLang="en-US" sz="800"/>
          </a:p>
          <a:p>
            <a:r>
              <a:rPr kumimoji="1" lang="en-US" altLang="ja-JP" sz="800" dirty="0"/>
              <a:t>3. **</a:t>
            </a:r>
            <a:r>
              <a:rPr kumimoji="1" lang="ja-JP" altLang="en-US" sz="800"/>
              <a:t>音の詳細な分析とアクション**</a:t>
            </a:r>
          </a:p>
          <a:p>
            <a:r>
              <a:rPr kumimoji="1" lang="ja-JP" altLang="en-US" sz="800"/>
              <a:t>   </a:t>
            </a:r>
            <a:r>
              <a:rPr kumimoji="1" lang="en-US" altLang="ja-JP" sz="800" dirty="0"/>
              <a:t>- </a:t>
            </a:r>
            <a:r>
              <a:rPr kumimoji="1" lang="ja-JP" altLang="en-US" sz="800"/>
              <a:t>スマホのマイクよりも高精度で環境音をキャプチャし、詳細な分析とアクションを実行。</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電子音やアナウンスを識別して、それに応じた情報を提供。</a:t>
            </a:r>
          </a:p>
          <a:p>
            <a:endParaRPr kumimoji="1" lang="ja-JP" altLang="en-US" sz="800"/>
          </a:p>
          <a:p>
            <a:r>
              <a:rPr kumimoji="1" lang="en-US" altLang="ja-JP" sz="800" dirty="0"/>
              <a:t>4. **</a:t>
            </a:r>
            <a:r>
              <a:rPr kumimoji="1" lang="ja-JP" altLang="en-US" sz="800"/>
              <a:t>プライベートな体験の提供**</a:t>
            </a:r>
          </a:p>
          <a:p>
            <a:r>
              <a:rPr kumimoji="1" lang="ja-JP" altLang="en-US" sz="800"/>
              <a:t>   </a:t>
            </a:r>
            <a:r>
              <a:rPr kumimoji="1" lang="en-US" altLang="ja-JP" sz="800" dirty="0"/>
              <a:t>- </a:t>
            </a:r>
            <a:r>
              <a:rPr kumimoji="1" lang="ja-JP" altLang="en-US" sz="800"/>
              <a:t>イヤホンを通じてプライベートな通知やフィードバックを提供し、周囲に情報を漏らさない。</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個人用のリマインダーや通知をイヤホン経由で提供し、公共の場でのプライバシーを保護。</a:t>
            </a:r>
          </a:p>
        </p:txBody>
      </p:sp>
      <p:sp>
        <p:nvSpPr>
          <p:cNvPr id="9" name="テキスト ボックス 8">
            <a:extLst>
              <a:ext uri="{FF2B5EF4-FFF2-40B4-BE49-F238E27FC236}">
                <a16:creationId xmlns:a16="http://schemas.microsoft.com/office/drawing/2014/main" id="{4C285849-7234-E245-9C14-AE36CD1D69B3}"/>
              </a:ext>
            </a:extLst>
          </p:cNvPr>
          <p:cNvSpPr txBox="1"/>
          <p:nvPr/>
        </p:nvSpPr>
        <p:spPr>
          <a:xfrm>
            <a:off x="6096000" y="3084316"/>
            <a:ext cx="5418221" cy="3662541"/>
          </a:xfrm>
          <a:prstGeom prst="rect">
            <a:avLst/>
          </a:prstGeom>
          <a:solidFill>
            <a:srgbClr val="FFC000"/>
          </a:solidFill>
        </p:spPr>
        <p:txBody>
          <a:bodyPr wrap="square" rtlCol="0">
            <a:spAutoFit/>
          </a:bodyPr>
          <a:lstStyle/>
          <a:p>
            <a:r>
              <a:rPr kumimoji="1" lang="en-US" altLang="ja-JP" sz="800" dirty="0"/>
              <a:t>### </a:t>
            </a:r>
            <a:r>
              <a:rPr kumimoji="1" lang="ja-JP" altLang="en-US" sz="800"/>
              <a:t>スマホをポケットやカバンにしまったままでもできること</a:t>
            </a:r>
          </a:p>
          <a:p>
            <a:endParaRPr kumimoji="1" lang="ja-JP" altLang="en-US" sz="800"/>
          </a:p>
          <a:p>
            <a:r>
              <a:rPr kumimoji="1" lang="en-US" altLang="ja-JP" sz="800" dirty="0"/>
              <a:t>1. **</a:t>
            </a:r>
            <a:r>
              <a:rPr kumimoji="1" lang="ja-JP" altLang="en-US" sz="800"/>
              <a:t>音声アシスタントとの連携**</a:t>
            </a:r>
          </a:p>
          <a:p>
            <a:r>
              <a:rPr kumimoji="1" lang="ja-JP" altLang="en-US" sz="800"/>
              <a:t>   </a:t>
            </a:r>
            <a:r>
              <a:rPr kumimoji="1" lang="en-US" altLang="ja-JP" sz="800" dirty="0"/>
              <a:t>- </a:t>
            </a:r>
            <a:r>
              <a:rPr kumimoji="1" lang="ja-JP" altLang="en-US" sz="800"/>
              <a:t>イヤホンから音声コマンドを入力し、スマホ内の音声アシスタントを起動して操作。</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電話をかける、メッセージを送る、カレンダーを確認する。</a:t>
            </a:r>
          </a:p>
          <a:p>
            <a:endParaRPr kumimoji="1" lang="ja-JP" altLang="en-US" sz="800"/>
          </a:p>
          <a:p>
            <a:r>
              <a:rPr kumimoji="1" lang="en-US" altLang="ja-JP" sz="800" dirty="0"/>
              <a:t>2. **</a:t>
            </a:r>
            <a:r>
              <a:rPr kumimoji="1" lang="ja-JP" altLang="en-US" sz="800"/>
              <a:t>リモート通知の処理**</a:t>
            </a:r>
          </a:p>
          <a:p>
            <a:r>
              <a:rPr kumimoji="1" lang="ja-JP" altLang="en-US" sz="800"/>
              <a:t>   </a:t>
            </a:r>
            <a:r>
              <a:rPr kumimoji="1" lang="en-US" altLang="ja-JP" sz="800" dirty="0"/>
              <a:t>- </a:t>
            </a:r>
            <a:r>
              <a:rPr kumimoji="1" lang="ja-JP" altLang="en-US" sz="800"/>
              <a:t>メッセージや通知を音声で読み上げ、音声で返信する機能。</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メールの通知が来た時に内容を読み上げ、音声で返信を作成。</a:t>
            </a:r>
          </a:p>
          <a:p>
            <a:endParaRPr kumimoji="1" lang="ja-JP" altLang="en-US" sz="800"/>
          </a:p>
          <a:p>
            <a:r>
              <a:rPr kumimoji="1" lang="en-US" altLang="ja-JP" sz="800" dirty="0"/>
              <a:t>3. **</a:t>
            </a:r>
            <a:r>
              <a:rPr kumimoji="1" lang="ja-JP" altLang="en-US" sz="800"/>
              <a:t>コンテキストに応じた音楽やメディアの操作**</a:t>
            </a:r>
          </a:p>
          <a:p>
            <a:r>
              <a:rPr kumimoji="1" lang="ja-JP" altLang="en-US" sz="800"/>
              <a:t>   </a:t>
            </a:r>
            <a:r>
              <a:rPr kumimoji="1" lang="en-US" altLang="ja-JP" sz="800" dirty="0"/>
              <a:t>- </a:t>
            </a:r>
            <a:r>
              <a:rPr kumimoji="1" lang="ja-JP" altLang="en-US" sz="800"/>
              <a:t>自動で適切な音楽を再生、またはポッドキャストを提案。</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ランニングを検知して、運動に合ったプレイリストを自動再生。</a:t>
            </a:r>
          </a:p>
          <a:p>
            <a:endParaRPr kumimoji="1" lang="ja-JP" altLang="en-US" sz="800"/>
          </a:p>
          <a:p>
            <a:r>
              <a:rPr kumimoji="1" lang="en-US" altLang="ja-JP" sz="800" dirty="0"/>
              <a:t>4. **</a:t>
            </a:r>
            <a:r>
              <a:rPr kumimoji="1" lang="ja-JP" altLang="en-US" sz="800"/>
              <a:t>位置情報に基づく提案やナビゲーション**</a:t>
            </a:r>
          </a:p>
          <a:p>
            <a:r>
              <a:rPr kumimoji="1" lang="ja-JP" altLang="en-US" sz="800"/>
              <a:t>   </a:t>
            </a:r>
            <a:r>
              <a:rPr kumimoji="1" lang="en-US" altLang="ja-JP" sz="800" dirty="0"/>
              <a:t>- </a:t>
            </a:r>
            <a:r>
              <a:rPr kumimoji="1" lang="en" altLang="ja-JP" sz="800" dirty="0"/>
              <a:t>GPS</a:t>
            </a:r>
            <a:r>
              <a:rPr kumimoji="1" lang="ja-JP" altLang="en-US" sz="800"/>
              <a:t>情報を基に、イヤホンから音声ナビゲーションを提供。</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目的地に近づいた際に、イヤホンから方向を案内。</a:t>
            </a:r>
          </a:p>
          <a:p>
            <a:endParaRPr kumimoji="1" lang="ja-JP" altLang="en-US" sz="800"/>
          </a:p>
          <a:p>
            <a:r>
              <a:rPr kumimoji="1" lang="en-US" altLang="ja-JP" sz="800" dirty="0"/>
              <a:t>5. **</a:t>
            </a:r>
            <a:r>
              <a:rPr kumimoji="1" lang="ja-JP" altLang="en-US" sz="800"/>
              <a:t>フィットネスや健康管理のアドバイス**</a:t>
            </a:r>
          </a:p>
          <a:p>
            <a:r>
              <a:rPr kumimoji="1" lang="ja-JP" altLang="en-US" sz="800"/>
              <a:t>   </a:t>
            </a:r>
            <a:r>
              <a:rPr kumimoji="1" lang="en-US" altLang="ja-JP" sz="800" dirty="0"/>
              <a:t>- </a:t>
            </a:r>
            <a:r>
              <a:rPr kumimoji="1" lang="ja-JP" altLang="en-US" sz="800"/>
              <a:t>ユーザーの動きを検知し、フィットネスに関するフィードバックを音声で提供。</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歩数やカロリー消費をイヤホンから通知し、運動の目標達成をサポート。</a:t>
            </a:r>
          </a:p>
          <a:p>
            <a:endParaRPr kumimoji="1" lang="ja-JP" altLang="en-US" sz="800"/>
          </a:p>
          <a:p>
            <a:r>
              <a:rPr kumimoji="1" lang="en-US" altLang="ja-JP" sz="800" dirty="0"/>
              <a:t>6. **</a:t>
            </a:r>
            <a:r>
              <a:rPr kumimoji="1" lang="ja-JP" altLang="en-US" sz="800"/>
              <a:t>緊急時の通知と対応**</a:t>
            </a:r>
          </a:p>
          <a:p>
            <a:r>
              <a:rPr kumimoji="1" lang="ja-JP" altLang="en-US" sz="800"/>
              <a:t>   </a:t>
            </a:r>
            <a:r>
              <a:rPr kumimoji="1" lang="en-US" altLang="ja-JP" sz="800" dirty="0"/>
              <a:t>- </a:t>
            </a:r>
            <a:r>
              <a:rPr kumimoji="1" lang="ja-JP" altLang="en-US" sz="800"/>
              <a:t>異常な動きを検知し、緊急時の対応を自動でサポート。</a:t>
            </a:r>
          </a:p>
          <a:p>
            <a:r>
              <a:rPr kumimoji="1" lang="ja-JP" altLang="en-US" sz="800"/>
              <a:t>   </a:t>
            </a:r>
            <a:r>
              <a:rPr kumimoji="1" lang="en-US" altLang="ja-JP" sz="800" dirty="0"/>
              <a:t>- </a:t>
            </a:r>
            <a:r>
              <a:rPr kumimoji="1" lang="ja-JP" altLang="en-US" sz="800"/>
              <a:t>例</a:t>
            </a:r>
            <a:r>
              <a:rPr kumimoji="1" lang="en-US" altLang="ja-JP" sz="800" dirty="0"/>
              <a:t>: </a:t>
            </a:r>
            <a:r>
              <a:rPr kumimoji="1" lang="ja-JP" altLang="en-US" sz="800"/>
              <a:t>転倒を感知して、直ちに緊急連絡先に通知するか、音声で確認。</a:t>
            </a:r>
          </a:p>
          <a:p>
            <a:endParaRPr kumimoji="1" lang="ja-JP" altLang="en-US" sz="800"/>
          </a:p>
          <a:p>
            <a:r>
              <a:rPr kumimoji="1" lang="ja-JP" altLang="en-US" sz="800"/>
              <a:t>イヤホンによるセンシングは、スマホでは実現しにくいリアルタイムのフィードバックやハンズフリー操作を提供するため、</a:t>
            </a:r>
            <a:r>
              <a:rPr kumimoji="1" lang="ja-JP" altLang="en-US" sz="800" b="1">
                <a:solidFill>
                  <a:srgbClr val="FF0000"/>
                </a:solidFill>
              </a:rPr>
              <a:t>特に忙しい日常や移動中において大きな価値があります</a:t>
            </a:r>
            <a:r>
              <a:rPr kumimoji="1" lang="ja-JP" altLang="en-US" sz="800"/>
              <a:t>。また、ユーザーの生活に深く溶け込むことで、よりパーソナライズされた体験を提供することが可能です。</a:t>
            </a:r>
          </a:p>
        </p:txBody>
      </p:sp>
      <p:sp>
        <p:nvSpPr>
          <p:cNvPr id="10" name="テキスト ボックス 9">
            <a:extLst>
              <a:ext uri="{FF2B5EF4-FFF2-40B4-BE49-F238E27FC236}">
                <a16:creationId xmlns:a16="http://schemas.microsoft.com/office/drawing/2014/main" id="{53EFBF36-F5E2-1542-95AF-D0BE0814655A}"/>
              </a:ext>
            </a:extLst>
          </p:cNvPr>
          <p:cNvSpPr txBox="1"/>
          <p:nvPr/>
        </p:nvSpPr>
        <p:spPr>
          <a:xfrm>
            <a:off x="655877" y="1767670"/>
            <a:ext cx="4660232" cy="584775"/>
          </a:xfrm>
          <a:prstGeom prst="rect">
            <a:avLst/>
          </a:prstGeom>
          <a:noFill/>
        </p:spPr>
        <p:txBody>
          <a:bodyPr wrap="square" rtlCol="0">
            <a:spAutoFit/>
          </a:bodyPr>
          <a:lstStyle/>
          <a:p>
            <a:r>
              <a:rPr kumimoji="1" lang="ja-JP" altLang="en-US" sz="800"/>
              <a:t>イヤホンによるセンシング（</a:t>
            </a:r>
            <a:r>
              <a:rPr kumimoji="1" lang="en" altLang="ja-JP" sz="800" dirty="0"/>
              <a:t>Action Context, Sound Context</a:t>
            </a:r>
            <a:r>
              <a:rPr kumimoji="1" lang="ja-JP" altLang="en" sz="800"/>
              <a:t>）</a:t>
            </a:r>
            <a:r>
              <a:rPr kumimoji="1" lang="ja-JP" altLang="en-US" sz="800"/>
              <a:t>は、ユーザーの無意識状態や周囲の環境をリアルタイムで感知し、それに応じたフィードバックや提案を提供することができます。スマホだけでは難しいことや、スマホを取り出さなくても可能なことも多くあります。以下に、イヤホンによるセンシングの価値とそのシチュエーションを挙げます。</a:t>
            </a:r>
          </a:p>
        </p:txBody>
      </p:sp>
    </p:spTree>
    <p:extLst>
      <p:ext uri="{BB962C8B-B14F-4D97-AF65-F5344CB8AC3E}">
        <p14:creationId xmlns:p14="http://schemas.microsoft.com/office/powerpoint/2010/main" val="3643482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DC496-D54F-D245-96D1-A533E2D248EA}"/>
              </a:ext>
            </a:extLst>
          </p:cNvPr>
          <p:cNvSpPr>
            <a:spLocks noGrp="1"/>
          </p:cNvSpPr>
          <p:nvPr>
            <p:ph type="title"/>
          </p:nvPr>
        </p:nvSpPr>
        <p:spPr/>
        <p:txBody>
          <a:bodyPr/>
          <a:lstStyle/>
          <a:p>
            <a:r>
              <a:rPr kumimoji="1" lang="en-US" altLang="ja-JP" dirty="0"/>
              <a:t>2025/02/22</a:t>
            </a:r>
            <a:endParaRPr kumimoji="1" lang="ja-JP" altLang="en-US"/>
          </a:p>
        </p:txBody>
      </p:sp>
      <p:sp>
        <p:nvSpPr>
          <p:cNvPr id="3" name="コンテンツ プレースホルダー 2">
            <a:extLst>
              <a:ext uri="{FF2B5EF4-FFF2-40B4-BE49-F238E27FC236}">
                <a16:creationId xmlns:a16="http://schemas.microsoft.com/office/drawing/2014/main" id="{D89133E7-8EAC-A74C-841E-3980A471BA6D}"/>
              </a:ext>
            </a:extLst>
          </p:cNvPr>
          <p:cNvSpPr>
            <a:spLocks noGrp="1"/>
          </p:cNvSpPr>
          <p:nvPr>
            <p:ph idx="1"/>
          </p:nvPr>
        </p:nvSpPr>
        <p:spPr/>
        <p:txBody>
          <a:bodyPr/>
          <a:lstStyle/>
          <a:p>
            <a:r>
              <a:rPr kumimoji="1" lang="en-US" altLang="ja-JP" dirty="0"/>
              <a:t> </a:t>
            </a:r>
            <a:r>
              <a:rPr kumimoji="1" lang="ja-JP" altLang="en-US"/>
              <a:t>メモ</a:t>
            </a:r>
            <a:endParaRPr kumimoji="1" lang="en-US" altLang="ja-JP" dirty="0"/>
          </a:p>
          <a:p>
            <a:pPr lvl="1"/>
            <a:r>
              <a:rPr kumimoji="1" lang="en-US" altLang="ja-JP" dirty="0"/>
              <a:t>knock1-5</a:t>
            </a:r>
          </a:p>
          <a:p>
            <a:pPr marL="457200" lvl="1" indent="0">
              <a:buNone/>
            </a:pPr>
            <a:endParaRPr lang="en-US" altLang="ja-JP" dirty="0"/>
          </a:p>
          <a:p>
            <a:pPr lvl="1"/>
            <a:r>
              <a:rPr kumimoji="1" lang="en-US" altLang="ja-JP" dirty="0"/>
              <a:t>knock6-10</a:t>
            </a:r>
          </a:p>
          <a:p>
            <a:pPr marL="457200" lvl="1" indent="0">
              <a:buNone/>
            </a:pPr>
            <a:endParaRPr lang="en-US" altLang="ja-JP" dirty="0"/>
          </a:p>
          <a:p>
            <a:pPr marL="457200" lvl="1" indent="0">
              <a:buNone/>
            </a:pPr>
            <a:endParaRPr lang="en-US" altLang="ja-JP" dirty="0"/>
          </a:p>
          <a:p>
            <a:pPr lvl="1"/>
            <a:r>
              <a:rPr kumimoji="1" lang="en-US" altLang="ja-JP" dirty="0"/>
              <a:t>knock11-15</a:t>
            </a:r>
          </a:p>
          <a:p>
            <a:pPr lvl="1"/>
            <a:endParaRPr lang="en-US" altLang="ja-JP" dirty="0"/>
          </a:p>
          <a:p>
            <a:pPr lvl="1"/>
            <a:r>
              <a:rPr kumimoji="1" lang="en-US" altLang="ja-JP" dirty="0"/>
              <a:t>knock16-20</a:t>
            </a:r>
          </a:p>
          <a:p>
            <a:pPr lvl="2"/>
            <a:endParaRPr kumimoji="1" lang="ja-JP" altLang="en-US"/>
          </a:p>
        </p:txBody>
      </p:sp>
      <p:sp>
        <p:nvSpPr>
          <p:cNvPr id="4" name="正方形/長方形 3">
            <a:extLst>
              <a:ext uri="{FF2B5EF4-FFF2-40B4-BE49-F238E27FC236}">
                <a16:creationId xmlns:a16="http://schemas.microsoft.com/office/drawing/2014/main" id="{C351B67A-A14E-D641-9E3A-DA8C89899612}"/>
              </a:ext>
            </a:extLst>
          </p:cNvPr>
          <p:cNvSpPr/>
          <p:nvPr/>
        </p:nvSpPr>
        <p:spPr>
          <a:xfrm>
            <a:off x="11069782" y="0"/>
            <a:ext cx="1122218" cy="365126"/>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100knocks</a:t>
            </a:r>
            <a:endParaRPr kumimoji="1" lang="ja-JP" altLang="en-US" sz="1600"/>
          </a:p>
        </p:txBody>
      </p:sp>
      <p:sp>
        <p:nvSpPr>
          <p:cNvPr id="5" name="テキスト ボックス 4">
            <a:extLst>
              <a:ext uri="{FF2B5EF4-FFF2-40B4-BE49-F238E27FC236}">
                <a16:creationId xmlns:a16="http://schemas.microsoft.com/office/drawing/2014/main" id="{C2AE4C33-0CF5-4145-91AC-DEAEA4DF6D31}"/>
              </a:ext>
            </a:extLst>
          </p:cNvPr>
          <p:cNvSpPr txBox="1"/>
          <p:nvPr/>
        </p:nvSpPr>
        <p:spPr>
          <a:xfrm>
            <a:off x="3456432" y="1522227"/>
            <a:ext cx="6553200" cy="738664"/>
          </a:xfrm>
          <a:prstGeom prst="rect">
            <a:avLst/>
          </a:prstGeom>
          <a:noFill/>
        </p:spPr>
        <p:txBody>
          <a:bodyPr wrap="square" rtlCol="0">
            <a:spAutoFit/>
          </a:bodyPr>
          <a:lstStyle/>
          <a:p>
            <a:r>
              <a:rPr lang="en-US" altLang="ja-JP" sz="1050" b="0" dirty="0">
                <a:solidFill>
                  <a:srgbClr val="6A9955"/>
                </a:solidFill>
                <a:effectLst/>
                <a:latin typeface="Menlo" panose="020B0609030804020204" pitchFamily="49" charset="0"/>
              </a:rPr>
              <a:t># </a:t>
            </a:r>
            <a:r>
              <a:rPr lang="ja-JP" altLang="en-US" sz="1050" b="0">
                <a:solidFill>
                  <a:srgbClr val="6A9955"/>
                </a:solidFill>
                <a:effectLst/>
                <a:latin typeface="Menlo" panose="020B0609030804020204" pitchFamily="49" charset="0"/>
              </a:rPr>
              <a:t>一般的に</a:t>
            </a:r>
            <a:r>
              <a:rPr lang="en" altLang="ja-JP" sz="1050" b="0" dirty="0">
                <a:solidFill>
                  <a:srgbClr val="6A9955"/>
                </a:solidFill>
                <a:effectLst/>
                <a:latin typeface="Menlo" panose="020B0609030804020204" pitchFamily="49" charset="0"/>
              </a:rPr>
              <a:t>ID</a:t>
            </a:r>
            <a:r>
              <a:rPr lang="ja-JP" altLang="en-US" sz="1050" b="0">
                <a:solidFill>
                  <a:srgbClr val="6A9955"/>
                </a:solidFill>
                <a:effectLst/>
                <a:latin typeface="Menlo" panose="020B0609030804020204" pitchFamily="49" charset="0"/>
              </a:rPr>
              <a:t>は質的変数に変換したほうがいい。</a:t>
            </a:r>
            <a:endParaRPr lang="ja-JP" altLang="en-US" sz="1050" b="0">
              <a:solidFill>
                <a:srgbClr val="CCCCCC"/>
              </a:solidFill>
              <a:effectLst/>
              <a:latin typeface="Menlo" panose="020B0609030804020204" pitchFamily="49" charset="0"/>
            </a:endParaRPr>
          </a:p>
          <a:p>
            <a:r>
              <a:rPr lang="en-US" altLang="ja-JP" sz="1050" b="0" dirty="0">
                <a:solidFill>
                  <a:srgbClr val="6A9955"/>
                </a:solidFill>
                <a:effectLst/>
                <a:latin typeface="Menlo" panose="020B0609030804020204" pitchFamily="49" charset="0"/>
              </a:rPr>
              <a:t># </a:t>
            </a:r>
            <a:r>
              <a:rPr lang="ja-JP" altLang="en-US" sz="1050" b="0">
                <a:solidFill>
                  <a:srgbClr val="6A9955"/>
                </a:solidFill>
                <a:effectLst/>
                <a:latin typeface="Menlo" panose="020B0609030804020204" pitchFamily="49" charset="0"/>
              </a:rPr>
              <a:t>おそらく、数字の順や大きさにはあまり意味がなく、特定できればいいので、質的変数に変換する。</a:t>
            </a:r>
            <a:br>
              <a:rPr lang="ja-JP" altLang="en-US" sz="1050" b="0">
                <a:solidFill>
                  <a:srgbClr val="CCCCCC"/>
                </a:solidFill>
                <a:effectLst/>
                <a:latin typeface="Menlo" panose="020B0609030804020204" pitchFamily="49" charset="0"/>
              </a:rPr>
            </a:br>
            <a:r>
              <a:rPr lang="en-US" altLang="ja-JP" sz="1050" b="0" dirty="0">
                <a:solidFill>
                  <a:srgbClr val="6A9955"/>
                </a:solidFill>
                <a:effectLst/>
                <a:latin typeface="Menlo" panose="020B0609030804020204" pitchFamily="49" charset="0"/>
              </a:rPr>
              <a:t># </a:t>
            </a:r>
            <a:r>
              <a:rPr lang="en" altLang="ja-JP" sz="1050" b="0" dirty="0" err="1">
                <a:solidFill>
                  <a:srgbClr val="6A9955"/>
                </a:solidFill>
                <a:effectLst/>
                <a:latin typeface="Menlo" panose="020B0609030804020204" pitchFamily="49" charset="0"/>
              </a:rPr>
              <a:t>sales_df</a:t>
            </a:r>
            <a:r>
              <a:rPr lang="ja-JP" altLang="en-US" sz="1050" b="0">
                <a:solidFill>
                  <a:srgbClr val="6A9955"/>
                </a:solidFill>
                <a:effectLst/>
                <a:latin typeface="Menlo" panose="020B0609030804020204" pitchFamily="49" charset="0"/>
              </a:rPr>
              <a:t>と</a:t>
            </a:r>
            <a:r>
              <a:rPr lang="en" altLang="ja-JP" sz="1050" b="0" dirty="0" err="1">
                <a:solidFill>
                  <a:srgbClr val="6A9955"/>
                </a:solidFill>
                <a:effectLst/>
                <a:latin typeface="Menlo" panose="020B0609030804020204" pitchFamily="49" charset="0"/>
              </a:rPr>
              <a:t>member_df</a:t>
            </a:r>
            <a:r>
              <a:rPr lang="ja-JP" altLang="en-US" sz="1050" b="0">
                <a:solidFill>
                  <a:srgbClr val="6A9955"/>
                </a:solidFill>
                <a:effectLst/>
                <a:latin typeface="Menlo" panose="020B0609030804020204" pitchFamily="49" charset="0"/>
              </a:rPr>
              <a:t>は、</a:t>
            </a:r>
            <a:r>
              <a:rPr lang="en" altLang="ja-JP" sz="1050" b="0" dirty="0" err="1">
                <a:solidFill>
                  <a:srgbClr val="6A9955"/>
                </a:solidFill>
                <a:effectLst/>
                <a:latin typeface="Menlo" panose="020B0609030804020204" pitchFamily="49" charset="0"/>
              </a:rPr>
              <a:t>Menber_ID</a:t>
            </a:r>
            <a:r>
              <a:rPr lang="ja-JP" altLang="en-US" sz="1050" b="0">
                <a:solidFill>
                  <a:srgbClr val="6A9955"/>
                </a:solidFill>
                <a:effectLst/>
                <a:latin typeface="Menlo" panose="020B0609030804020204" pitchFamily="49" charset="0"/>
              </a:rPr>
              <a:t>をキーにして結合することができる。これはよくあるらしい。</a:t>
            </a:r>
            <a:endParaRPr lang="en-US" altLang="ja-JP" sz="1050" dirty="0">
              <a:solidFill>
                <a:srgbClr val="6A9955"/>
              </a:solidFill>
              <a:latin typeface="Menlo" panose="020B0609030804020204" pitchFamily="49" charset="0"/>
            </a:endParaRPr>
          </a:p>
          <a:p>
            <a:r>
              <a:rPr lang="en-US" altLang="ja-JP" sz="1050" b="0" dirty="0">
                <a:solidFill>
                  <a:srgbClr val="6A9955"/>
                </a:solidFill>
                <a:effectLst/>
                <a:latin typeface="Menlo" panose="020B0609030804020204" pitchFamily="49" charset="0"/>
              </a:rPr>
              <a:t># </a:t>
            </a:r>
            <a:r>
              <a:rPr lang="ja-JP" altLang="en-US" sz="1050" b="0">
                <a:solidFill>
                  <a:srgbClr val="6A9955"/>
                </a:solidFill>
                <a:effectLst/>
                <a:latin typeface="Menlo" panose="020B0609030804020204" pitchFamily="49" charset="0"/>
              </a:rPr>
              <a:t>解答例では、</a:t>
            </a:r>
            <a:r>
              <a:rPr lang="en" altLang="ja-JP" sz="1050" b="0" dirty="0">
                <a:solidFill>
                  <a:srgbClr val="6A9955"/>
                </a:solidFill>
                <a:effectLst/>
                <a:latin typeface="Menlo" panose="020B0609030804020204" pitchFamily="49" charset="0"/>
              </a:rPr>
              <a:t>ID</a:t>
            </a:r>
            <a:r>
              <a:rPr lang="ja-JP" altLang="en-US" sz="1050" b="0">
                <a:solidFill>
                  <a:srgbClr val="6A9955"/>
                </a:solidFill>
                <a:effectLst/>
                <a:latin typeface="Menlo" panose="020B0609030804020204" pitchFamily="49" charset="0"/>
              </a:rPr>
              <a:t>を</a:t>
            </a:r>
            <a:r>
              <a:rPr lang="en" altLang="ja-JP" sz="1050" b="0" dirty="0" err="1">
                <a:solidFill>
                  <a:srgbClr val="6A9955"/>
                </a:solidFill>
                <a:effectLst/>
                <a:latin typeface="Menlo" panose="020B0609030804020204" pitchFamily="49" charset="0"/>
              </a:rPr>
              <a:t>astype</a:t>
            </a:r>
            <a:r>
              <a:rPr lang="en" altLang="ja-JP" sz="1050" b="0" dirty="0">
                <a:solidFill>
                  <a:srgbClr val="6A9955"/>
                </a:solidFill>
                <a:effectLst/>
                <a:latin typeface="Menlo" panose="020B0609030804020204" pitchFamily="49" charset="0"/>
              </a:rPr>
              <a:t>(“string”)</a:t>
            </a:r>
            <a:r>
              <a:rPr lang="ja-JP" altLang="en-US" sz="1050" b="0">
                <a:solidFill>
                  <a:srgbClr val="6A9955"/>
                </a:solidFill>
                <a:effectLst/>
                <a:latin typeface="Menlo" panose="020B0609030804020204" pitchFamily="49" charset="0"/>
              </a:rPr>
              <a:t>としている</a:t>
            </a:r>
            <a:r>
              <a:rPr lang="ja-JP" altLang="en-US" sz="1050">
                <a:solidFill>
                  <a:srgbClr val="6A9955"/>
                </a:solidFill>
                <a:latin typeface="Menlo" panose="020B0609030804020204" pitchFamily="49" charset="0"/>
              </a:rPr>
              <a:t>。（自分の回答は</a:t>
            </a:r>
            <a:r>
              <a:rPr lang="en-US" altLang="ja-JP" sz="1050" dirty="0" err="1">
                <a:solidFill>
                  <a:srgbClr val="6A9955"/>
                </a:solidFill>
                <a:latin typeface="Menlo" panose="020B0609030804020204" pitchFamily="49" charset="0"/>
              </a:rPr>
              <a:t>astype</a:t>
            </a:r>
            <a:r>
              <a:rPr lang="en-US" altLang="ja-JP" sz="1050" dirty="0">
                <a:solidFill>
                  <a:srgbClr val="6A9955"/>
                </a:solidFill>
                <a:latin typeface="Menlo" panose="020B0609030804020204" pitchFamily="49" charset="0"/>
              </a:rPr>
              <a:t>(“category”)</a:t>
            </a:r>
            <a:endParaRPr lang="ja-JP" altLang="en-US" sz="1050" b="0">
              <a:solidFill>
                <a:srgbClr val="CCCCCC"/>
              </a:solidFill>
              <a:effectLst/>
              <a:latin typeface="Menlo" panose="020B0609030804020204" pitchFamily="49" charset="0"/>
            </a:endParaRPr>
          </a:p>
        </p:txBody>
      </p:sp>
      <p:sp>
        <p:nvSpPr>
          <p:cNvPr id="8" name="テキスト ボックス 7">
            <a:extLst>
              <a:ext uri="{FF2B5EF4-FFF2-40B4-BE49-F238E27FC236}">
                <a16:creationId xmlns:a16="http://schemas.microsoft.com/office/drawing/2014/main" id="{1C0DD66D-6BD3-2B4A-BF58-12339C211A33}"/>
              </a:ext>
            </a:extLst>
          </p:cNvPr>
          <p:cNvSpPr txBox="1"/>
          <p:nvPr/>
        </p:nvSpPr>
        <p:spPr>
          <a:xfrm>
            <a:off x="3456432" y="2418848"/>
            <a:ext cx="6553200" cy="900246"/>
          </a:xfrm>
          <a:prstGeom prst="rect">
            <a:avLst/>
          </a:prstGeom>
          <a:noFill/>
        </p:spPr>
        <p:txBody>
          <a:bodyPr wrap="square" rtlCol="0">
            <a:spAutoFit/>
          </a:bodyPr>
          <a:lstStyle/>
          <a:p>
            <a:r>
              <a:rPr lang="en-US" altLang="ja-JP" sz="1050" b="0" dirty="0">
                <a:solidFill>
                  <a:srgbClr val="6A9955"/>
                </a:solidFill>
                <a:effectLst/>
                <a:latin typeface="Menlo" panose="020B0609030804020204" pitchFamily="49" charset="0"/>
              </a:rPr>
              <a:t># </a:t>
            </a:r>
            <a:r>
              <a:rPr lang="ja-JP" altLang="en-US" sz="1050" b="0">
                <a:solidFill>
                  <a:srgbClr val="6A9955"/>
                </a:solidFill>
                <a:effectLst/>
                <a:latin typeface="Menlo" panose="020B0609030804020204" pitchFamily="49" charset="0"/>
              </a:rPr>
              <a:t>データから抽出する際の解答例</a:t>
            </a:r>
            <a:endParaRPr lang="ja-JP" altLang="en-US" sz="1050" b="0">
              <a:solidFill>
                <a:srgbClr val="CCCCCC"/>
              </a:solidFill>
              <a:effectLst/>
              <a:latin typeface="Menlo" panose="020B0609030804020204" pitchFamily="49" charset="0"/>
            </a:endParaRPr>
          </a:p>
          <a:p>
            <a:r>
              <a:rPr lang="en" altLang="ja-JP" sz="1050" b="0" dirty="0" err="1">
                <a:solidFill>
                  <a:srgbClr val="9CDCFE"/>
                </a:solidFill>
                <a:effectLst/>
                <a:latin typeface="Menlo" panose="020B0609030804020204" pitchFamily="49" charset="0"/>
              </a:rPr>
              <a:t>sales_df_my_work</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query</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Sales_Amount</a:t>
            </a:r>
            <a:r>
              <a:rPr lang="en" altLang="ja-JP" sz="1050" b="0" dirty="0">
                <a:solidFill>
                  <a:srgbClr val="CE9178"/>
                </a:solidFill>
                <a:effectLst/>
                <a:latin typeface="Menlo" panose="020B0609030804020204" pitchFamily="49" charset="0"/>
              </a:rPr>
              <a:t> &gt; 5000'</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head</a:t>
            </a:r>
            <a:r>
              <a:rPr lang="en" altLang="ja-JP" sz="1050" b="0" dirty="0">
                <a:solidFill>
                  <a:srgbClr val="CCCCCC"/>
                </a:solidFill>
                <a:effectLst/>
                <a:latin typeface="Menlo" panose="020B0609030804020204" pitchFamily="49" charset="0"/>
              </a:rPr>
              <a:t>()</a:t>
            </a:r>
          </a:p>
          <a:p>
            <a:endParaRPr lang="en" altLang="ja-JP" sz="1050" b="0" dirty="0">
              <a:solidFill>
                <a:srgbClr val="6A9955"/>
              </a:solidFill>
              <a:effectLst/>
              <a:latin typeface="Menlo" panose="020B0609030804020204" pitchFamily="49" charset="0"/>
            </a:endParaRPr>
          </a:p>
          <a:p>
            <a:r>
              <a:rPr lang="en" altLang="ja-JP" sz="1050" b="0" dirty="0">
                <a:solidFill>
                  <a:srgbClr val="6A9955"/>
                </a:solidFill>
                <a:effectLst/>
                <a:latin typeface="Menlo" panose="020B0609030804020204" pitchFamily="49" charset="0"/>
              </a:rPr>
              <a:t># </a:t>
            </a:r>
            <a:r>
              <a:rPr lang="ja-JP" altLang="en-US" sz="1050" b="0">
                <a:solidFill>
                  <a:srgbClr val="6A9955"/>
                </a:solidFill>
                <a:effectLst/>
                <a:latin typeface="Menlo" panose="020B0609030804020204" pitchFamily="49" charset="0"/>
              </a:rPr>
              <a:t>汎用的に使える。よく使う。クエリの中に条件分を入れる。</a:t>
            </a:r>
            <a:endParaRPr lang="en-US" altLang="ja-JP" sz="1050" b="0" dirty="0">
              <a:solidFill>
                <a:srgbClr val="6A9955"/>
              </a:solidFill>
              <a:effectLst/>
              <a:latin typeface="Menlo" panose="020B0609030804020204" pitchFamily="49" charset="0"/>
            </a:endParaRPr>
          </a:p>
          <a:p>
            <a:r>
              <a:rPr lang="en-US" altLang="ja-JP" sz="1050" dirty="0">
                <a:solidFill>
                  <a:srgbClr val="6A9955"/>
                </a:solidFill>
                <a:latin typeface="Menlo" panose="020B0609030804020204" pitchFamily="49" charset="0"/>
              </a:rPr>
              <a:t># </a:t>
            </a:r>
            <a:r>
              <a:rPr lang="ja-JP" altLang="en-US" sz="1050">
                <a:solidFill>
                  <a:srgbClr val="6A9955"/>
                </a:solidFill>
                <a:latin typeface="Menlo" panose="020B0609030804020204" pitchFamily="49" charset="0"/>
              </a:rPr>
              <a:t>クエリを使ったほうが簡単に抽出できる。</a:t>
            </a:r>
            <a:endParaRPr lang="ja-JP" altLang="en-US" sz="1050" b="0">
              <a:solidFill>
                <a:srgbClr val="CCCCCC"/>
              </a:solidFill>
              <a:effectLst/>
              <a:latin typeface="Menlo" panose="020B0609030804020204" pitchFamily="49" charset="0"/>
            </a:endParaRPr>
          </a:p>
        </p:txBody>
      </p:sp>
      <p:sp>
        <p:nvSpPr>
          <p:cNvPr id="9" name="テキスト ボックス 8">
            <a:extLst>
              <a:ext uri="{FF2B5EF4-FFF2-40B4-BE49-F238E27FC236}">
                <a16:creationId xmlns:a16="http://schemas.microsoft.com/office/drawing/2014/main" id="{54BC85B6-3C7A-814B-9E57-6A7241297C43}"/>
              </a:ext>
            </a:extLst>
          </p:cNvPr>
          <p:cNvSpPr txBox="1"/>
          <p:nvPr/>
        </p:nvSpPr>
        <p:spPr>
          <a:xfrm>
            <a:off x="3456432" y="3485667"/>
            <a:ext cx="6553200" cy="577081"/>
          </a:xfrm>
          <a:prstGeom prst="rect">
            <a:avLst/>
          </a:prstGeom>
          <a:noFill/>
        </p:spPr>
        <p:txBody>
          <a:bodyPr wrap="square" rtlCol="0">
            <a:spAutoFit/>
          </a:bodyPr>
          <a:lstStyle/>
          <a:p>
            <a:r>
              <a:rPr lang="en-US" altLang="ja-JP" sz="1050" b="0" dirty="0">
                <a:solidFill>
                  <a:srgbClr val="6A9955"/>
                </a:solidFill>
                <a:effectLst/>
                <a:latin typeface="Menlo" panose="020B0609030804020204" pitchFamily="49" charset="0"/>
              </a:rPr>
              <a:t># </a:t>
            </a:r>
            <a:r>
              <a:rPr lang="ja-JP" altLang="en-US" sz="1050" b="0">
                <a:solidFill>
                  <a:srgbClr val="6A9955"/>
                </a:solidFill>
                <a:effectLst/>
                <a:latin typeface="Menlo" panose="020B0609030804020204" pitchFamily="49" charset="0"/>
              </a:rPr>
              <a:t>特定の要素を含む</a:t>
            </a:r>
            <a:r>
              <a:rPr lang="en-US" altLang="ja-JP" sz="1050" b="0" dirty="0">
                <a:solidFill>
                  <a:srgbClr val="6A9955"/>
                </a:solidFill>
                <a:effectLst/>
                <a:latin typeface="Menlo" panose="020B0609030804020204" pitchFamily="49" charset="0"/>
              </a:rPr>
              <a:t>/</a:t>
            </a:r>
            <a:r>
              <a:rPr lang="ja-JP" altLang="en-US" sz="1050" b="0">
                <a:solidFill>
                  <a:srgbClr val="6A9955"/>
                </a:solidFill>
                <a:effectLst/>
                <a:latin typeface="Menlo" panose="020B0609030804020204" pitchFamily="49" charset="0"/>
              </a:rPr>
              <a:t>含まない操作をする場合の解答例</a:t>
            </a:r>
            <a:endParaRPr lang="ja-JP" altLang="en-US" sz="1050" b="0">
              <a:solidFill>
                <a:srgbClr val="CCCCCC"/>
              </a:solidFill>
              <a:effectLst/>
              <a:latin typeface="Menlo" panose="020B0609030804020204" pitchFamily="49" charset="0"/>
            </a:endParaRPr>
          </a:p>
          <a:p>
            <a:r>
              <a:rPr lang="en" altLang="ja-JP" sz="1050" b="0" dirty="0" err="1">
                <a:solidFill>
                  <a:srgbClr val="9CDCFE"/>
                </a:solidFill>
                <a:effectLst/>
                <a:latin typeface="Menlo" panose="020B0609030804020204" pitchFamily="49" charset="0"/>
              </a:rPr>
              <a:t>sales_df_my_work</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query</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Product_ID</a:t>
            </a:r>
            <a:r>
              <a:rPr lang="en" altLang="ja-JP" sz="1050" b="0" dirty="0">
                <a:solidFill>
                  <a:srgbClr val="CE9178"/>
                </a:solidFill>
                <a:effectLst/>
                <a:latin typeface="Menlo" panose="020B0609030804020204" pitchFamily="49" charset="0"/>
              </a:rPr>
              <a:t> in [10, 20, 30]”</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head</a:t>
            </a:r>
            <a:r>
              <a:rPr lang="en" altLang="ja-JP" sz="1050" b="0" dirty="0">
                <a:solidFill>
                  <a:srgbClr val="CCCCCC"/>
                </a:solidFill>
                <a:effectLst/>
                <a:latin typeface="Menlo" panose="020B0609030804020204" pitchFamily="49" charset="0"/>
              </a:rPr>
              <a:t>() # </a:t>
            </a:r>
            <a:r>
              <a:rPr lang="ja-JP" altLang="en-US" sz="1050" b="0">
                <a:solidFill>
                  <a:srgbClr val="CCCCCC"/>
                </a:solidFill>
                <a:effectLst/>
                <a:latin typeface="Menlo" panose="020B0609030804020204" pitchFamily="49" charset="0"/>
              </a:rPr>
              <a:t>含む</a:t>
            </a:r>
            <a:endParaRPr lang="en-US" altLang="ja-JP" sz="1050" dirty="0">
              <a:solidFill>
                <a:srgbClr val="CCCCCC"/>
              </a:solidFill>
              <a:latin typeface="Menlo" panose="020B0609030804020204" pitchFamily="49" charset="0"/>
            </a:endParaRPr>
          </a:p>
          <a:p>
            <a:r>
              <a:rPr lang="en" altLang="ja-JP" sz="1050" b="0" dirty="0" err="1">
                <a:solidFill>
                  <a:srgbClr val="9CDCFE"/>
                </a:solidFill>
                <a:effectLst/>
                <a:latin typeface="Menlo" panose="020B0609030804020204" pitchFamily="49" charset="0"/>
              </a:rPr>
              <a:t>sales_df_my_work</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query</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Product_ID</a:t>
            </a:r>
            <a:r>
              <a:rPr lang="en" altLang="ja-JP" sz="1050" b="0" dirty="0">
                <a:solidFill>
                  <a:srgbClr val="CE9178"/>
                </a:solidFill>
                <a:effectLst/>
                <a:latin typeface="Menlo" panose="020B0609030804020204" pitchFamily="49" charset="0"/>
              </a:rPr>
              <a:t> not in [10, 20, 30]”</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head</a:t>
            </a:r>
            <a:r>
              <a:rPr lang="en" altLang="ja-JP" sz="1050" b="0" dirty="0">
                <a:solidFill>
                  <a:srgbClr val="CCCCCC"/>
                </a:solidFill>
                <a:effectLst/>
                <a:latin typeface="Menlo" panose="020B0609030804020204" pitchFamily="49" charset="0"/>
              </a:rPr>
              <a:t>() # </a:t>
            </a:r>
            <a:r>
              <a:rPr lang="ja-JP" altLang="en-US" sz="1050" b="0">
                <a:solidFill>
                  <a:srgbClr val="CCCCCC"/>
                </a:solidFill>
                <a:effectLst/>
                <a:latin typeface="Menlo" panose="020B0609030804020204" pitchFamily="49" charset="0"/>
              </a:rPr>
              <a:t>含まない</a:t>
            </a:r>
            <a:endParaRPr lang="en" altLang="ja-JP" sz="1050" b="0" dirty="0">
              <a:solidFill>
                <a:srgbClr val="CCCCCC"/>
              </a:solidFill>
              <a:effectLst/>
              <a:latin typeface="Menlo" panose="020B0609030804020204" pitchFamily="49" charset="0"/>
            </a:endParaRPr>
          </a:p>
        </p:txBody>
      </p:sp>
      <p:sp>
        <p:nvSpPr>
          <p:cNvPr id="10" name="テキスト ボックス 9">
            <a:extLst>
              <a:ext uri="{FF2B5EF4-FFF2-40B4-BE49-F238E27FC236}">
                <a16:creationId xmlns:a16="http://schemas.microsoft.com/office/drawing/2014/main" id="{E374149C-B481-E943-AC01-619BC1C1E2B9}"/>
              </a:ext>
            </a:extLst>
          </p:cNvPr>
          <p:cNvSpPr txBox="1"/>
          <p:nvPr/>
        </p:nvSpPr>
        <p:spPr>
          <a:xfrm>
            <a:off x="3456432" y="4267794"/>
            <a:ext cx="8735568" cy="1708160"/>
          </a:xfrm>
          <a:prstGeom prst="rect">
            <a:avLst/>
          </a:prstGeom>
          <a:noFill/>
        </p:spPr>
        <p:txBody>
          <a:bodyPr wrap="square" rtlCol="0">
            <a:spAutoFit/>
          </a:bodyPr>
          <a:lstStyle/>
          <a:p>
            <a:r>
              <a:rPr lang="en-US" altLang="ja-JP" sz="1050" b="0" dirty="0">
                <a:solidFill>
                  <a:srgbClr val="6A9955"/>
                </a:solidFill>
                <a:effectLst/>
                <a:latin typeface="Menlo" panose="020B0609030804020204" pitchFamily="49" charset="0"/>
              </a:rPr>
              <a:t># </a:t>
            </a:r>
            <a:r>
              <a:rPr lang="en" altLang="ja-JP" sz="1050" b="0" dirty="0">
                <a:solidFill>
                  <a:srgbClr val="6A9955"/>
                </a:solidFill>
                <a:effectLst/>
                <a:latin typeface="Menlo" panose="020B0609030804020204" pitchFamily="49" charset="0"/>
              </a:rPr>
              <a:t>@</a:t>
            </a:r>
            <a:r>
              <a:rPr lang="ja-JP" altLang="en-US" sz="1050" b="0">
                <a:solidFill>
                  <a:srgbClr val="6A9955"/>
                </a:solidFill>
                <a:effectLst/>
                <a:latin typeface="Menlo" panose="020B0609030804020204" pitchFamily="49" charset="0"/>
              </a:rPr>
              <a:t>をつけることで、変数を使うことができる</a:t>
            </a:r>
            <a:endParaRPr lang="ja-JP" altLang="en-US" sz="1050" b="0">
              <a:solidFill>
                <a:srgbClr val="CCCCCC"/>
              </a:solidFill>
              <a:effectLst/>
              <a:latin typeface="Menlo" panose="020B0609030804020204" pitchFamily="49" charset="0"/>
            </a:endParaRPr>
          </a:p>
          <a:p>
            <a:r>
              <a:rPr lang="en" altLang="ja-JP" sz="1050" b="0" dirty="0" err="1">
                <a:solidFill>
                  <a:srgbClr val="9CDCFE"/>
                </a:solidFill>
                <a:effectLst/>
                <a:latin typeface="Menlo" panose="020B0609030804020204" pitchFamily="49" charset="0"/>
              </a:rPr>
              <a:t>quantity_mode</a:t>
            </a:r>
            <a:r>
              <a:rPr lang="en" altLang="ja-JP" sz="1050" b="0" dirty="0">
                <a:solidFill>
                  <a:srgbClr val="CCCCCC"/>
                </a:solidFill>
                <a:effectLst/>
                <a:latin typeface="Menlo" panose="020B0609030804020204" pitchFamily="49" charset="0"/>
              </a:rPr>
              <a:t> </a:t>
            </a:r>
            <a:r>
              <a:rPr lang="en" altLang="ja-JP" sz="1050" b="0" dirty="0">
                <a:solidFill>
                  <a:srgbClr val="D4D4D4"/>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 </a:t>
            </a:r>
            <a:r>
              <a:rPr lang="en" altLang="ja-JP" sz="1050" b="0" dirty="0" err="1">
                <a:solidFill>
                  <a:srgbClr val="9CDCFE"/>
                </a:solidFill>
                <a:effectLst/>
                <a:latin typeface="Menlo" panose="020B0609030804020204" pitchFamily="49" charset="0"/>
              </a:rPr>
              <a:t>sales_df_llm_work</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'Quantity'</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mode</a:t>
            </a:r>
            <a:r>
              <a:rPr lang="en" altLang="ja-JP" sz="1050" b="0" dirty="0">
                <a:solidFill>
                  <a:srgbClr val="CCCCCC"/>
                </a:solidFill>
                <a:effectLst/>
                <a:latin typeface="Menlo" panose="020B0609030804020204" pitchFamily="49" charset="0"/>
              </a:rPr>
              <a:t>()[</a:t>
            </a:r>
            <a:r>
              <a:rPr lang="en" altLang="ja-JP" sz="1050" b="0" dirty="0">
                <a:solidFill>
                  <a:srgbClr val="B5CEA8"/>
                </a:solidFill>
                <a:effectLst/>
                <a:latin typeface="Menlo" panose="020B0609030804020204" pitchFamily="49" charset="0"/>
              </a:rPr>
              <a:t>0</a:t>
            </a:r>
            <a:r>
              <a:rPr lang="en" altLang="ja-JP" sz="1050" b="0" dirty="0">
                <a:solidFill>
                  <a:srgbClr val="CCCCCC"/>
                </a:solidFill>
                <a:effectLst/>
                <a:latin typeface="Menlo" panose="020B0609030804020204" pitchFamily="49" charset="0"/>
              </a:rPr>
              <a:t>]</a:t>
            </a:r>
          </a:p>
          <a:p>
            <a:r>
              <a:rPr lang="en" altLang="ja-JP" sz="1050" b="0" dirty="0" err="1">
                <a:solidFill>
                  <a:srgbClr val="9CDCFE"/>
                </a:solidFill>
                <a:effectLst/>
                <a:latin typeface="Menlo" panose="020B0609030804020204" pitchFamily="49" charset="0"/>
              </a:rPr>
              <a:t>sales_df_my_work</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query</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"Quantity == </a:t>
            </a:r>
            <a:r>
              <a:rPr lang="en" altLang="ja-JP" sz="1050" b="0" dirty="0">
                <a:solidFill>
                  <a:srgbClr val="CE9178"/>
                </a:solidFill>
                <a:effectLst/>
                <a:highlight>
                  <a:srgbClr val="FFFF00"/>
                </a:highlight>
                <a:latin typeface="Menlo" panose="020B0609030804020204" pitchFamily="49" charset="0"/>
              </a:rPr>
              <a:t>@</a:t>
            </a:r>
            <a:r>
              <a:rPr lang="en" altLang="ja-JP" sz="1050" b="0" dirty="0" err="1">
                <a:solidFill>
                  <a:srgbClr val="CE9178"/>
                </a:solidFill>
                <a:effectLst/>
                <a:highlight>
                  <a:srgbClr val="FFFF00"/>
                </a:highlight>
                <a:latin typeface="Menlo" panose="020B0609030804020204" pitchFamily="49" charset="0"/>
              </a:rPr>
              <a:t>quantity_mode</a:t>
            </a:r>
            <a:r>
              <a:rPr lang="en" altLang="ja-JP" sz="1050" b="0" dirty="0">
                <a:solidFill>
                  <a:srgbClr val="CE9178"/>
                </a:solidFill>
                <a:effectLst/>
                <a:latin typeface="Menlo" panose="020B0609030804020204" pitchFamily="49" charset="0"/>
              </a:rPr>
              <a:t> and </a:t>
            </a:r>
            <a:r>
              <a:rPr lang="en" altLang="ja-JP" sz="1050" b="0" dirty="0" err="1">
                <a:solidFill>
                  <a:srgbClr val="CE9178"/>
                </a:solidFill>
                <a:effectLst/>
                <a:latin typeface="Menlo" panose="020B0609030804020204" pitchFamily="49" charset="0"/>
              </a:rPr>
              <a:t>Store_ID</a:t>
            </a:r>
            <a:r>
              <a:rPr lang="en" altLang="ja-JP" sz="1050" b="0" dirty="0">
                <a:solidFill>
                  <a:srgbClr val="CE9178"/>
                </a:solidFill>
                <a:effectLst/>
                <a:latin typeface="Menlo" panose="020B0609030804020204" pitchFamily="49" charset="0"/>
              </a:rPr>
              <a:t> == 3"</a:t>
            </a:r>
            <a:r>
              <a:rPr lang="en" altLang="ja-JP" sz="1050" b="0" dirty="0">
                <a:solidFill>
                  <a:srgbClr val="CCCCCC"/>
                </a:solidFill>
                <a:effectLst/>
                <a:latin typeface="Menlo" panose="020B0609030804020204" pitchFamily="49" charset="0"/>
              </a:rPr>
              <a:t>)</a:t>
            </a:r>
            <a:endParaRPr lang="en-US" altLang="ja-JP" sz="1050" b="0" dirty="0">
              <a:solidFill>
                <a:srgbClr val="6A9955"/>
              </a:solidFill>
              <a:effectLst/>
              <a:latin typeface="Menlo" panose="020B0609030804020204" pitchFamily="49" charset="0"/>
            </a:endParaRPr>
          </a:p>
          <a:p>
            <a:endParaRPr lang="en-US" altLang="ja-JP" sz="1050" dirty="0">
              <a:solidFill>
                <a:srgbClr val="6A9955"/>
              </a:solidFill>
              <a:latin typeface="Menlo" panose="020B0609030804020204" pitchFamily="49" charset="0"/>
            </a:endParaRPr>
          </a:p>
          <a:p>
            <a:r>
              <a:rPr lang="en" altLang="ja-JP" sz="1050" b="0" dirty="0">
                <a:solidFill>
                  <a:srgbClr val="9CDCFE"/>
                </a:solidFill>
                <a:effectLst/>
                <a:latin typeface="Menlo" panose="020B0609030804020204" pitchFamily="49" charset="0"/>
              </a:rPr>
              <a:t>q1</a:t>
            </a:r>
            <a:r>
              <a:rPr lang="en" altLang="ja-JP" sz="1050" b="0" dirty="0">
                <a:solidFill>
                  <a:srgbClr val="CCCCCC"/>
                </a:solidFill>
                <a:effectLst/>
                <a:latin typeface="Menlo" panose="020B0609030804020204" pitchFamily="49" charset="0"/>
              </a:rPr>
              <a:t> </a:t>
            </a:r>
            <a:r>
              <a:rPr lang="en" altLang="ja-JP" sz="1050" b="0" dirty="0">
                <a:solidFill>
                  <a:srgbClr val="D4D4D4"/>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 </a:t>
            </a:r>
            <a:r>
              <a:rPr lang="en" altLang="ja-JP" sz="1050" b="0" dirty="0" err="1">
                <a:solidFill>
                  <a:srgbClr val="9CDCFE"/>
                </a:solidFill>
                <a:effectLst/>
                <a:latin typeface="Menlo" panose="020B0609030804020204" pitchFamily="49" charset="0"/>
              </a:rPr>
              <a:t>sales_df_my_work</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Sales_Amount</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quantile</a:t>
            </a:r>
            <a:r>
              <a:rPr lang="en" altLang="ja-JP" sz="1050" b="0" dirty="0">
                <a:solidFill>
                  <a:srgbClr val="CCCCCC"/>
                </a:solidFill>
                <a:effectLst/>
                <a:latin typeface="Menlo" panose="020B0609030804020204" pitchFamily="49" charset="0"/>
              </a:rPr>
              <a:t>(</a:t>
            </a:r>
            <a:r>
              <a:rPr lang="en" altLang="ja-JP" sz="1050" b="0" dirty="0">
                <a:solidFill>
                  <a:srgbClr val="B5CEA8"/>
                </a:solidFill>
                <a:effectLst/>
                <a:latin typeface="Menlo" panose="020B0609030804020204" pitchFamily="49" charset="0"/>
              </a:rPr>
              <a:t>0.25</a:t>
            </a:r>
            <a:r>
              <a:rPr lang="en" altLang="ja-JP" sz="1050" b="0" dirty="0">
                <a:solidFill>
                  <a:srgbClr val="CCCCCC"/>
                </a:solidFill>
                <a:effectLst/>
                <a:latin typeface="Menlo" panose="020B0609030804020204" pitchFamily="49" charset="0"/>
              </a:rPr>
              <a:t>)</a:t>
            </a:r>
          </a:p>
          <a:p>
            <a:r>
              <a:rPr lang="en" altLang="ja-JP" sz="1050" b="0" dirty="0">
                <a:solidFill>
                  <a:srgbClr val="9CDCFE"/>
                </a:solidFill>
                <a:effectLst/>
                <a:latin typeface="Menlo" panose="020B0609030804020204" pitchFamily="49" charset="0"/>
              </a:rPr>
              <a:t>q3</a:t>
            </a:r>
            <a:r>
              <a:rPr lang="en" altLang="ja-JP" sz="1050" b="0" dirty="0">
                <a:solidFill>
                  <a:srgbClr val="CCCCCC"/>
                </a:solidFill>
                <a:effectLst/>
                <a:latin typeface="Menlo" panose="020B0609030804020204" pitchFamily="49" charset="0"/>
              </a:rPr>
              <a:t> </a:t>
            </a:r>
            <a:r>
              <a:rPr lang="en" altLang="ja-JP" sz="1050" b="0" dirty="0">
                <a:solidFill>
                  <a:srgbClr val="D4D4D4"/>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 </a:t>
            </a:r>
            <a:r>
              <a:rPr lang="en" altLang="ja-JP" sz="1050" b="0" dirty="0" err="1">
                <a:solidFill>
                  <a:srgbClr val="9CDCFE"/>
                </a:solidFill>
                <a:effectLst/>
                <a:latin typeface="Menlo" panose="020B0609030804020204" pitchFamily="49" charset="0"/>
              </a:rPr>
              <a:t>sales_df_my_work</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Sales_Amount</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quantile</a:t>
            </a:r>
            <a:r>
              <a:rPr lang="en" altLang="ja-JP" sz="1050" b="0" dirty="0">
                <a:solidFill>
                  <a:srgbClr val="CCCCCC"/>
                </a:solidFill>
                <a:effectLst/>
                <a:latin typeface="Menlo" panose="020B0609030804020204" pitchFamily="49" charset="0"/>
              </a:rPr>
              <a:t>(</a:t>
            </a:r>
            <a:r>
              <a:rPr lang="en" altLang="ja-JP" sz="1050" b="0" dirty="0">
                <a:solidFill>
                  <a:srgbClr val="B5CEA8"/>
                </a:solidFill>
                <a:effectLst/>
                <a:latin typeface="Menlo" panose="020B0609030804020204" pitchFamily="49" charset="0"/>
              </a:rPr>
              <a:t>0.75</a:t>
            </a:r>
            <a:r>
              <a:rPr lang="en" altLang="ja-JP" sz="1050" b="0" dirty="0">
                <a:solidFill>
                  <a:srgbClr val="CCCCCC"/>
                </a:solidFill>
                <a:effectLst/>
                <a:latin typeface="Menlo" panose="020B0609030804020204" pitchFamily="49" charset="0"/>
              </a:rPr>
              <a:t>)</a:t>
            </a:r>
          </a:p>
          <a:p>
            <a:r>
              <a:rPr lang="en" altLang="ja-JP" sz="1050" b="0" dirty="0" err="1">
                <a:solidFill>
                  <a:srgbClr val="9CDCFE"/>
                </a:solidFill>
                <a:effectLst/>
                <a:latin typeface="Menlo" panose="020B0609030804020204" pitchFamily="49" charset="0"/>
              </a:rPr>
              <a:t>sales_df_my_work</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query</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a:solidFill>
                  <a:srgbClr val="CE9178"/>
                </a:solidFill>
                <a:effectLst/>
                <a:highlight>
                  <a:srgbClr val="FFFF00"/>
                </a:highlight>
                <a:latin typeface="Menlo" panose="020B0609030804020204" pitchFamily="49" charset="0"/>
              </a:rPr>
              <a:t>@q1</a:t>
            </a:r>
            <a:r>
              <a:rPr lang="en" altLang="ja-JP" sz="1050" b="0" dirty="0">
                <a:solidFill>
                  <a:srgbClr val="CE9178"/>
                </a:solidFill>
                <a:effectLst/>
                <a:latin typeface="Menlo" panose="020B0609030804020204" pitchFamily="49" charset="0"/>
              </a:rPr>
              <a:t> &lt;= </a:t>
            </a:r>
            <a:r>
              <a:rPr lang="en" altLang="ja-JP" sz="1050" b="0" dirty="0" err="1">
                <a:solidFill>
                  <a:srgbClr val="CE9178"/>
                </a:solidFill>
                <a:effectLst/>
                <a:latin typeface="Menlo" panose="020B0609030804020204" pitchFamily="49" charset="0"/>
              </a:rPr>
              <a:t>Sales_Amount</a:t>
            </a:r>
            <a:r>
              <a:rPr lang="en" altLang="ja-JP" sz="1050" b="0" dirty="0">
                <a:solidFill>
                  <a:srgbClr val="CE9178"/>
                </a:solidFill>
                <a:effectLst/>
                <a:latin typeface="Menlo" panose="020B0609030804020204" pitchFamily="49" charset="0"/>
              </a:rPr>
              <a:t> &lt;= </a:t>
            </a:r>
            <a:r>
              <a:rPr lang="en" altLang="ja-JP" sz="1050" b="0" dirty="0">
                <a:solidFill>
                  <a:srgbClr val="CE9178"/>
                </a:solidFill>
                <a:effectLst/>
                <a:highlight>
                  <a:srgbClr val="FFFF00"/>
                </a:highlight>
                <a:latin typeface="Menlo" panose="020B0609030804020204" pitchFamily="49" charset="0"/>
              </a:rPr>
              <a:t>@q3</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head</a:t>
            </a:r>
            <a:r>
              <a:rPr lang="en" altLang="ja-JP" sz="1050" b="0" dirty="0">
                <a:solidFill>
                  <a:srgbClr val="CCCCCC"/>
                </a:solidFill>
                <a:effectLst/>
                <a:latin typeface="Menlo" panose="020B0609030804020204" pitchFamily="49" charset="0"/>
              </a:rPr>
              <a:t>()</a:t>
            </a:r>
          </a:p>
          <a:p>
            <a:endParaRPr lang="en" altLang="ja-JP" sz="1050" dirty="0">
              <a:solidFill>
                <a:srgbClr val="CCCCCC"/>
              </a:solidFill>
              <a:latin typeface="Menlo" panose="020B0609030804020204" pitchFamily="49" charset="0"/>
            </a:endParaRPr>
          </a:p>
          <a:p>
            <a:r>
              <a:rPr lang="en" altLang="ja-JP" sz="1050" b="0" dirty="0">
                <a:solidFill>
                  <a:schemeClr val="accent6"/>
                </a:solidFill>
                <a:effectLst/>
                <a:latin typeface="Menlo" panose="020B0609030804020204" pitchFamily="49" charset="0"/>
              </a:rPr>
              <a:t># </a:t>
            </a:r>
            <a:r>
              <a:rPr lang="en" altLang="ja-JP" sz="1050" b="0" dirty="0" err="1">
                <a:solidFill>
                  <a:schemeClr val="accent6"/>
                </a:solidFill>
                <a:effectLst/>
                <a:latin typeface="Menlo" panose="020B0609030804020204" pitchFamily="49" charset="0"/>
              </a:rPr>
              <a:t>Product_ID</a:t>
            </a:r>
            <a:r>
              <a:rPr lang="ja-JP" altLang="en-US" sz="1050" b="0">
                <a:solidFill>
                  <a:schemeClr val="accent6"/>
                </a:solidFill>
                <a:effectLst/>
                <a:latin typeface="Menlo" panose="020B0609030804020204" pitchFamily="49" charset="0"/>
              </a:rPr>
              <a:t>でまとめる</a:t>
            </a:r>
            <a:endParaRPr lang="en-US" altLang="ja-JP" sz="1050" b="0" dirty="0">
              <a:solidFill>
                <a:schemeClr val="accent6"/>
              </a:solidFill>
              <a:effectLst/>
              <a:latin typeface="Menlo" panose="020B0609030804020204" pitchFamily="49" charset="0"/>
            </a:endParaRPr>
          </a:p>
          <a:p>
            <a:r>
              <a:rPr lang="en" altLang="ja-JP" sz="1050" b="0" dirty="0" err="1">
                <a:solidFill>
                  <a:srgbClr val="9CDCFE"/>
                </a:solidFill>
                <a:effectLst/>
                <a:latin typeface="Menlo" panose="020B0609030804020204" pitchFamily="49" charset="0"/>
              </a:rPr>
              <a:t>sales_df_my_work</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groupby</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Product_ID</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'Quantity'</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median</a:t>
            </a:r>
            <a:r>
              <a:rPr lang="en" altLang="ja-JP" sz="1050" b="0" dirty="0">
                <a:solidFill>
                  <a:srgbClr val="CCCCCC"/>
                </a:solidFill>
                <a:effectLst/>
                <a:latin typeface="Menlo" panose="020B0609030804020204" pitchFamily="49" charset="0"/>
              </a:rPr>
              <a:t>()</a:t>
            </a:r>
          </a:p>
        </p:txBody>
      </p:sp>
      <p:sp>
        <p:nvSpPr>
          <p:cNvPr id="11" name="テキスト ボックス 10">
            <a:extLst>
              <a:ext uri="{FF2B5EF4-FFF2-40B4-BE49-F238E27FC236}">
                <a16:creationId xmlns:a16="http://schemas.microsoft.com/office/drawing/2014/main" id="{92D01802-9D66-CF44-9819-4D5C3C58CA5F}"/>
              </a:ext>
            </a:extLst>
          </p:cNvPr>
          <p:cNvSpPr txBox="1"/>
          <p:nvPr/>
        </p:nvSpPr>
        <p:spPr>
          <a:xfrm>
            <a:off x="3456432" y="5957754"/>
            <a:ext cx="8735568" cy="1223412"/>
          </a:xfrm>
          <a:prstGeom prst="rect">
            <a:avLst/>
          </a:prstGeom>
          <a:noFill/>
        </p:spPr>
        <p:txBody>
          <a:bodyPr wrap="square" rtlCol="0">
            <a:spAutoFit/>
          </a:bodyPr>
          <a:lstStyle/>
          <a:p>
            <a:r>
              <a:rPr lang="en" altLang="ja-JP" sz="1050" b="0" dirty="0">
                <a:solidFill>
                  <a:srgbClr val="6A9955"/>
                </a:solidFill>
                <a:effectLst/>
                <a:latin typeface="Menlo" panose="020B0609030804020204" pitchFamily="49" charset="0"/>
              </a:rPr>
              <a:t># </a:t>
            </a:r>
            <a:r>
              <a:rPr lang="en" altLang="ja-JP" sz="1050" b="0" dirty="0" err="1">
                <a:solidFill>
                  <a:srgbClr val="6A9955"/>
                </a:solidFill>
                <a:effectLst/>
                <a:latin typeface="Menlo" panose="020B0609030804020204" pitchFamily="49" charset="0"/>
              </a:rPr>
              <a:t>Transaction_Date_yyyyMMdd</a:t>
            </a:r>
            <a:r>
              <a:rPr lang="ja-JP" altLang="en-US" sz="1050" b="0">
                <a:solidFill>
                  <a:srgbClr val="6A9955"/>
                </a:solidFill>
                <a:effectLst/>
                <a:latin typeface="Menlo" panose="020B0609030804020204" pitchFamily="49" charset="0"/>
              </a:rPr>
              <a:t>が</a:t>
            </a:r>
            <a:r>
              <a:rPr lang="en" altLang="ja-JP" sz="1050" b="0" dirty="0">
                <a:solidFill>
                  <a:srgbClr val="6A9955"/>
                </a:solidFill>
                <a:effectLst/>
                <a:latin typeface="Menlo" panose="020B0609030804020204" pitchFamily="49" charset="0"/>
              </a:rPr>
              <a:t>index</a:t>
            </a:r>
            <a:r>
              <a:rPr lang="ja-JP" altLang="en-US" sz="1050" b="0">
                <a:solidFill>
                  <a:srgbClr val="6A9955"/>
                </a:solidFill>
                <a:effectLst/>
                <a:latin typeface="Menlo" panose="020B0609030804020204" pitchFamily="49" charset="0"/>
              </a:rPr>
              <a:t>になってしまっていたので、</a:t>
            </a:r>
            <a:r>
              <a:rPr lang="en" altLang="ja-JP" sz="1050" b="0" dirty="0" err="1">
                <a:solidFill>
                  <a:srgbClr val="6A9955"/>
                </a:solidFill>
                <a:effectLst/>
                <a:latin typeface="Menlo" panose="020B0609030804020204" pitchFamily="49" charset="0"/>
              </a:rPr>
              <a:t>reset_index</a:t>
            </a:r>
            <a:r>
              <a:rPr lang="ja-JP" altLang="en-US" sz="1050" b="0">
                <a:solidFill>
                  <a:srgbClr val="6A9955"/>
                </a:solidFill>
                <a:effectLst/>
                <a:latin typeface="Menlo" panose="020B0609030804020204" pitchFamily="49" charset="0"/>
              </a:rPr>
              <a:t>で</a:t>
            </a:r>
            <a:r>
              <a:rPr lang="en" altLang="ja-JP" sz="1050" b="0" dirty="0">
                <a:solidFill>
                  <a:srgbClr val="6A9955"/>
                </a:solidFill>
                <a:effectLst/>
                <a:latin typeface="Menlo" panose="020B0609030804020204" pitchFamily="49" charset="0"/>
              </a:rPr>
              <a:t>index</a:t>
            </a:r>
            <a:r>
              <a:rPr lang="ja-JP" altLang="en-US" sz="1050" b="0">
                <a:solidFill>
                  <a:srgbClr val="6A9955"/>
                </a:solidFill>
                <a:effectLst/>
                <a:latin typeface="Menlo" panose="020B0609030804020204" pitchFamily="49" charset="0"/>
              </a:rPr>
              <a:t>を振り直す</a:t>
            </a:r>
            <a:endParaRPr lang="ja-JP" altLang="en-US" sz="1050" b="0">
              <a:solidFill>
                <a:srgbClr val="CCCCCC"/>
              </a:solidFill>
              <a:effectLst/>
              <a:latin typeface="Menlo" panose="020B0609030804020204" pitchFamily="49" charset="0"/>
            </a:endParaRPr>
          </a:p>
          <a:p>
            <a:r>
              <a:rPr lang="en-US" altLang="ja-JP" sz="1050" b="0" dirty="0">
                <a:solidFill>
                  <a:srgbClr val="6A9955"/>
                </a:solidFill>
                <a:effectLst/>
                <a:latin typeface="Menlo" panose="020B0609030804020204" pitchFamily="49" charset="0"/>
              </a:rPr>
              <a:t># </a:t>
            </a:r>
            <a:r>
              <a:rPr lang="ja-JP" altLang="en-US" sz="1050" b="0">
                <a:solidFill>
                  <a:srgbClr val="6A9955"/>
                </a:solidFill>
                <a:effectLst/>
                <a:latin typeface="Menlo" panose="020B0609030804020204" pitchFamily="49" charset="0"/>
              </a:rPr>
              <a:t>というのも、</a:t>
            </a:r>
            <a:r>
              <a:rPr lang="en" altLang="ja-JP" sz="1050" b="0" dirty="0" err="1">
                <a:solidFill>
                  <a:srgbClr val="6A9955"/>
                </a:solidFill>
                <a:effectLst/>
                <a:latin typeface="Menlo" panose="020B0609030804020204" pitchFamily="49" charset="0"/>
              </a:rPr>
              <a:t>groupby</a:t>
            </a:r>
            <a:r>
              <a:rPr lang="ja-JP" altLang="en-US" sz="1050" b="0">
                <a:solidFill>
                  <a:srgbClr val="6A9955"/>
                </a:solidFill>
                <a:effectLst/>
                <a:latin typeface="Menlo" panose="020B0609030804020204" pitchFamily="49" charset="0"/>
              </a:rPr>
              <a:t>で</a:t>
            </a:r>
            <a:r>
              <a:rPr lang="en" altLang="ja-JP" sz="1050" b="0" dirty="0">
                <a:solidFill>
                  <a:srgbClr val="6A9955"/>
                </a:solidFill>
                <a:effectLst/>
                <a:latin typeface="Menlo" panose="020B0609030804020204" pitchFamily="49" charset="0"/>
              </a:rPr>
              <a:t>index</a:t>
            </a:r>
            <a:r>
              <a:rPr lang="ja-JP" altLang="en-US" sz="1050" b="0">
                <a:solidFill>
                  <a:srgbClr val="6A9955"/>
                </a:solidFill>
                <a:effectLst/>
                <a:latin typeface="Menlo" panose="020B0609030804020204" pitchFamily="49" charset="0"/>
              </a:rPr>
              <a:t>が消えてしまうから</a:t>
            </a:r>
            <a:r>
              <a:rPr lang="en-US" altLang="ja-JP" sz="1050" b="0" dirty="0">
                <a:solidFill>
                  <a:srgbClr val="6A9955"/>
                </a:solidFill>
                <a:effectLst/>
                <a:latin typeface="Menlo" panose="020B0609030804020204" pitchFamily="49" charset="0"/>
              </a:rPr>
              <a:t>(</a:t>
            </a:r>
            <a:r>
              <a:rPr lang="ja-JP" altLang="en-US" sz="1050" b="0">
                <a:solidFill>
                  <a:srgbClr val="6A9955"/>
                </a:solidFill>
                <a:effectLst/>
                <a:latin typeface="Menlo" panose="020B0609030804020204" pitchFamily="49" charset="0"/>
              </a:rPr>
              <a:t>それごとにまとめるので</a:t>
            </a:r>
            <a:r>
              <a:rPr lang="en-US" altLang="ja-JP" sz="1050" b="0" dirty="0">
                <a:solidFill>
                  <a:srgbClr val="6A9955"/>
                </a:solidFill>
                <a:effectLst/>
                <a:latin typeface="Menlo" panose="020B0609030804020204" pitchFamily="49" charset="0"/>
              </a:rPr>
              <a:t>)</a:t>
            </a:r>
            <a:endParaRPr lang="ja-JP" altLang="en-US" sz="1050" b="0">
              <a:solidFill>
                <a:srgbClr val="CCCCCC"/>
              </a:solidFill>
              <a:effectLst/>
              <a:latin typeface="Menlo" panose="020B0609030804020204" pitchFamily="49" charset="0"/>
            </a:endParaRPr>
          </a:p>
          <a:p>
            <a:r>
              <a:rPr lang="en-US" altLang="ja-JP" sz="1050" b="0" dirty="0">
                <a:solidFill>
                  <a:srgbClr val="6A9955"/>
                </a:solidFill>
                <a:effectLst/>
                <a:latin typeface="Menlo" panose="020B0609030804020204" pitchFamily="49" charset="0"/>
              </a:rPr>
              <a:t># </a:t>
            </a:r>
            <a:r>
              <a:rPr lang="ja-JP" altLang="en-US" sz="1050" b="0">
                <a:solidFill>
                  <a:srgbClr val="6A9955"/>
                </a:solidFill>
                <a:effectLst/>
                <a:latin typeface="Menlo" panose="020B0609030804020204" pitchFamily="49" charset="0"/>
              </a:rPr>
              <a:t>ただ、今回は</a:t>
            </a:r>
            <a:r>
              <a:rPr lang="en" altLang="ja-JP" sz="1050" b="0" dirty="0">
                <a:solidFill>
                  <a:srgbClr val="6A9955"/>
                </a:solidFill>
                <a:effectLst/>
                <a:latin typeface="Menlo" panose="020B0609030804020204" pitchFamily="49" charset="0"/>
              </a:rPr>
              <a:t>column</a:t>
            </a:r>
            <a:r>
              <a:rPr lang="ja-JP" altLang="en-US" sz="1050" b="0">
                <a:solidFill>
                  <a:srgbClr val="6A9955"/>
                </a:solidFill>
                <a:effectLst/>
                <a:latin typeface="Menlo" panose="020B0609030804020204" pitchFamily="49" charset="0"/>
              </a:rPr>
              <a:t>にあったほうが見やすいので、</a:t>
            </a:r>
            <a:r>
              <a:rPr lang="en" altLang="ja-JP" sz="1050" b="0" dirty="0" err="1">
                <a:solidFill>
                  <a:srgbClr val="6A9955"/>
                </a:solidFill>
                <a:effectLst/>
                <a:latin typeface="Menlo" panose="020B0609030804020204" pitchFamily="49" charset="0"/>
              </a:rPr>
              <a:t>reset_index</a:t>
            </a:r>
            <a:r>
              <a:rPr lang="ja-JP" altLang="en-US" sz="1050" b="0">
                <a:solidFill>
                  <a:srgbClr val="6A9955"/>
                </a:solidFill>
                <a:effectLst/>
                <a:latin typeface="Menlo" panose="020B0609030804020204" pitchFamily="49" charset="0"/>
              </a:rPr>
              <a:t>を使っている</a:t>
            </a:r>
            <a:endParaRPr lang="ja-JP" altLang="en-US" sz="1050" b="0">
              <a:solidFill>
                <a:srgbClr val="CCCCCC"/>
              </a:solidFill>
              <a:effectLst/>
              <a:latin typeface="Menlo" panose="020B0609030804020204" pitchFamily="49" charset="0"/>
            </a:endParaRPr>
          </a:p>
          <a:p>
            <a:r>
              <a:rPr lang="en-US" altLang="ja-JP" sz="1050" b="0" dirty="0">
                <a:solidFill>
                  <a:srgbClr val="6A9955"/>
                </a:solidFill>
                <a:effectLst/>
                <a:latin typeface="Menlo" panose="020B0609030804020204" pitchFamily="49" charset="0"/>
              </a:rPr>
              <a:t># </a:t>
            </a:r>
            <a:r>
              <a:rPr lang="en" altLang="ja-JP" sz="1050" b="0" dirty="0" err="1">
                <a:solidFill>
                  <a:srgbClr val="6A9955"/>
                </a:solidFill>
                <a:effectLst/>
                <a:latin typeface="Menlo" panose="020B0609030804020204" pitchFamily="49" charset="0"/>
              </a:rPr>
              <a:t>reset_index</a:t>
            </a:r>
            <a:r>
              <a:rPr lang="ja-JP" altLang="en-US" sz="1050" b="0">
                <a:solidFill>
                  <a:srgbClr val="6A9955"/>
                </a:solidFill>
                <a:effectLst/>
                <a:latin typeface="Menlo" panose="020B0609030804020204" pitchFamily="49" charset="0"/>
              </a:rPr>
              <a:t>はデータの構造を綺麗にするためによく使う</a:t>
            </a:r>
            <a:r>
              <a:rPr lang="en" altLang="ja-JP" sz="1050" b="0" dirty="0" err="1">
                <a:solidFill>
                  <a:srgbClr val="9CDCFE"/>
                </a:solidFill>
                <a:effectLst/>
                <a:latin typeface="Menlo" panose="020B0609030804020204" pitchFamily="49" charset="0"/>
              </a:rPr>
              <a:t>sales_df_my_work</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groupby</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Transaction_Date_yyyyMMdd</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Sales_Amount</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sum</a:t>
            </a:r>
            <a:r>
              <a:rPr lang="en" altLang="ja-JP" sz="1050" b="0" dirty="0">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reset_index</a:t>
            </a:r>
            <a:r>
              <a:rPr lang="en" altLang="ja-JP" sz="1050" b="0" dirty="0">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sort_values</a:t>
            </a:r>
            <a:r>
              <a:rPr lang="en" altLang="ja-JP" sz="1050" b="0" dirty="0">
                <a:solidFill>
                  <a:srgbClr val="CCCCCC"/>
                </a:solidFill>
                <a:effectLst/>
                <a:latin typeface="Menlo" panose="020B0609030804020204" pitchFamily="49" charset="0"/>
              </a:rPr>
              <a:t>(</a:t>
            </a:r>
            <a:r>
              <a:rPr lang="en" altLang="ja-JP" sz="1050" b="0" dirty="0">
                <a:solidFill>
                  <a:srgbClr val="9CDCFE"/>
                </a:solidFill>
                <a:effectLst/>
                <a:latin typeface="Menlo" panose="020B0609030804020204" pitchFamily="49" charset="0"/>
              </a:rPr>
              <a:t>by</a:t>
            </a:r>
            <a:r>
              <a:rPr lang="en" altLang="ja-JP" sz="1050" b="0" dirty="0">
                <a:solidFill>
                  <a:srgbClr val="D4D4D4"/>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Sales_Amount</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 </a:t>
            </a:r>
            <a:r>
              <a:rPr lang="en" altLang="ja-JP" sz="1050" b="0" dirty="0">
                <a:solidFill>
                  <a:srgbClr val="9CDCFE"/>
                </a:solidFill>
                <a:effectLst/>
                <a:latin typeface="Menlo" panose="020B0609030804020204" pitchFamily="49" charset="0"/>
              </a:rPr>
              <a:t>ascending</a:t>
            </a:r>
            <a:r>
              <a:rPr lang="en" altLang="ja-JP" sz="1050" b="0" dirty="0">
                <a:solidFill>
                  <a:srgbClr val="D4D4D4"/>
                </a:solidFill>
                <a:effectLst/>
                <a:latin typeface="Menlo" panose="020B0609030804020204" pitchFamily="49" charset="0"/>
              </a:rPr>
              <a:t>=</a:t>
            </a:r>
            <a:r>
              <a:rPr lang="en" altLang="ja-JP" sz="1050" b="0" dirty="0">
                <a:solidFill>
                  <a:srgbClr val="569CD6"/>
                </a:solidFill>
                <a:effectLst/>
                <a:latin typeface="Menlo" panose="020B0609030804020204" pitchFamily="49" charset="0"/>
              </a:rPr>
              <a:t>True</a:t>
            </a:r>
            <a:r>
              <a:rPr lang="en" altLang="ja-JP" sz="1050" b="0" dirty="0">
                <a:solidFill>
                  <a:srgbClr val="CCCCCC"/>
                </a:solidFill>
                <a:effectLst/>
                <a:latin typeface="Menlo" panose="020B0609030804020204" pitchFamily="49" charset="0"/>
              </a:rPr>
              <a:t>)</a:t>
            </a:r>
          </a:p>
          <a:p>
            <a:r>
              <a:rPr lang="en" altLang="ja-JP" sz="1050" b="0" dirty="0">
                <a:solidFill>
                  <a:srgbClr val="6A9955"/>
                </a:solidFill>
                <a:effectLst/>
                <a:latin typeface="Menlo" panose="020B0609030804020204" pitchFamily="49" charset="0"/>
              </a:rPr>
              <a:t># </a:t>
            </a:r>
            <a:r>
              <a:rPr lang="en" altLang="ja-JP" sz="1050" b="0" dirty="0" err="1">
                <a:solidFill>
                  <a:srgbClr val="6A9955"/>
                </a:solidFill>
                <a:effectLst/>
                <a:latin typeface="Menlo" panose="020B0609030804020204" pitchFamily="49" charset="0"/>
              </a:rPr>
              <a:t>assending</a:t>
            </a:r>
            <a:r>
              <a:rPr lang="en" altLang="ja-JP" sz="1050" b="0" dirty="0">
                <a:solidFill>
                  <a:srgbClr val="6A9955"/>
                </a:solidFill>
                <a:effectLst/>
                <a:latin typeface="Menlo" panose="020B0609030804020204" pitchFamily="49" charset="0"/>
              </a:rPr>
              <a:t> ... </a:t>
            </a:r>
            <a:r>
              <a:rPr lang="ja-JP" altLang="en-US" sz="1050" b="0">
                <a:solidFill>
                  <a:srgbClr val="6A9955"/>
                </a:solidFill>
                <a:effectLst/>
                <a:latin typeface="Menlo" panose="020B0609030804020204" pitchFamily="49" charset="0"/>
              </a:rPr>
              <a:t>昇順</a:t>
            </a:r>
            <a:r>
              <a:rPr lang="en-US" altLang="ja-JP" sz="1050" b="0" dirty="0">
                <a:solidFill>
                  <a:srgbClr val="6A9955"/>
                </a:solidFill>
                <a:effectLst/>
                <a:latin typeface="Menlo" panose="020B0609030804020204" pitchFamily="49" charset="0"/>
              </a:rPr>
              <a:t>:</a:t>
            </a:r>
            <a:r>
              <a:rPr lang="en" altLang="ja-JP" sz="1050" b="0" dirty="0">
                <a:solidFill>
                  <a:srgbClr val="6A9955"/>
                </a:solidFill>
                <a:effectLst/>
                <a:latin typeface="Menlo" panose="020B0609030804020204" pitchFamily="49" charset="0"/>
              </a:rPr>
              <a:t>True, </a:t>
            </a:r>
            <a:r>
              <a:rPr lang="ja-JP" altLang="en-US" sz="1050" b="0">
                <a:solidFill>
                  <a:srgbClr val="6A9955"/>
                </a:solidFill>
                <a:effectLst/>
                <a:latin typeface="Menlo" panose="020B0609030804020204" pitchFamily="49" charset="0"/>
              </a:rPr>
              <a:t>降順</a:t>
            </a:r>
            <a:r>
              <a:rPr lang="en-US" altLang="ja-JP" sz="1050" b="0" dirty="0">
                <a:solidFill>
                  <a:srgbClr val="6A9955"/>
                </a:solidFill>
                <a:effectLst/>
                <a:latin typeface="Menlo" panose="020B0609030804020204" pitchFamily="49" charset="0"/>
              </a:rPr>
              <a:t>:</a:t>
            </a:r>
            <a:r>
              <a:rPr lang="en" altLang="ja-JP" sz="1050" b="0" dirty="0">
                <a:solidFill>
                  <a:srgbClr val="6A9955"/>
                </a:solidFill>
                <a:effectLst/>
                <a:latin typeface="Menlo" panose="020B0609030804020204" pitchFamily="49" charset="0"/>
              </a:rPr>
              <a:t>False</a:t>
            </a:r>
            <a:endParaRPr lang="en" altLang="ja-JP" sz="1050" b="0" dirty="0">
              <a:solidFill>
                <a:srgbClr val="CCCCCC"/>
              </a:solidFill>
              <a:effectLst/>
              <a:latin typeface="Menlo" panose="020B0609030804020204" pitchFamily="49" charset="0"/>
            </a:endParaRPr>
          </a:p>
        </p:txBody>
      </p:sp>
    </p:spTree>
    <p:extLst>
      <p:ext uri="{BB962C8B-B14F-4D97-AF65-F5344CB8AC3E}">
        <p14:creationId xmlns:p14="http://schemas.microsoft.com/office/powerpoint/2010/main" val="141899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DC496-D54F-D245-96D1-A533E2D248EA}"/>
              </a:ext>
            </a:extLst>
          </p:cNvPr>
          <p:cNvSpPr>
            <a:spLocks noGrp="1"/>
          </p:cNvSpPr>
          <p:nvPr>
            <p:ph type="title"/>
          </p:nvPr>
        </p:nvSpPr>
        <p:spPr/>
        <p:txBody>
          <a:bodyPr/>
          <a:lstStyle/>
          <a:p>
            <a:r>
              <a:rPr kumimoji="1" lang="en-US" altLang="ja-JP" dirty="0"/>
              <a:t>2025/02/22</a:t>
            </a:r>
            <a:endParaRPr kumimoji="1" lang="ja-JP" altLang="en-US"/>
          </a:p>
        </p:txBody>
      </p:sp>
      <p:sp>
        <p:nvSpPr>
          <p:cNvPr id="3" name="コンテンツ プレースホルダー 2">
            <a:extLst>
              <a:ext uri="{FF2B5EF4-FFF2-40B4-BE49-F238E27FC236}">
                <a16:creationId xmlns:a16="http://schemas.microsoft.com/office/drawing/2014/main" id="{D89133E7-8EAC-A74C-841E-3980A471BA6D}"/>
              </a:ext>
            </a:extLst>
          </p:cNvPr>
          <p:cNvSpPr>
            <a:spLocks noGrp="1"/>
          </p:cNvSpPr>
          <p:nvPr>
            <p:ph idx="1"/>
          </p:nvPr>
        </p:nvSpPr>
        <p:spPr/>
        <p:txBody>
          <a:bodyPr/>
          <a:lstStyle/>
          <a:p>
            <a:r>
              <a:rPr kumimoji="1" lang="en-US" altLang="ja-JP" dirty="0"/>
              <a:t> </a:t>
            </a:r>
            <a:r>
              <a:rPr kumimoji="1" lang="ja-JP" altLang="en-US"/>
              <a:t>メモ</a:t>
            </a:r>
            <a:endParaRPr kumimoji="1" lang="en-US" altLang="ja-JP" dirty="0"/>
          </a:p>
          <a:p>
            <a:pPr lvl="1"/>
            <a:r>
              <a:rPr kumimoji="1" lang="en-US" altLang="ja-JP" dirty="0"/>
              <a:t>knock21-25</a:t>
            </a:r>
          </a:p>
          <a:p>
            <a:pPr lvl="1"/>
            <a:endParaRPr lang="en-US" altLang="ja-JP" dirty="0"/>
          </a:p>
          <a:p>
            <a:pPr lvl="1"/>
            <a:endParaRPr kumimoji="1" lang="en-US" altLang="ja-JP" dirty="0"/>
          </a:p>
          <a:p>
            <a:pPr lvl="1"/>
            <a:r>
              <a:rPr lang="en-US" altLang="ja-JP" dirty="0"/>
              <a:t>knock26-30</a:t>
            </a:r>
            <a:endParaRPr kumimoji="1" lang="en-US" altLang="ja-JP" dirty="0"/>
          </a:p>
          <a:p>
            <a:pPr lvl="2"/>
            <a:endParaRPr kumimoji="1" lang="ja-JP" altLang="en-US"/>
          </a:p>
        </p:txBody>
      </p:sp>
      <p:sp>
        <p:nvSpPr>
          <p:cNvPr id="4" name="正方形/長方形 3">
            <a:extLst>
              <a:ext uri="{FF2B5EF4-FFF2-40B4-BE49-F238E27FC236}">
                <a16:creationId xmlns:a16="http://schemas.microsoft.com/office/drawing/2014/main" id="{C351B67A-A14E-D641-9E3A-DA8C89899612}"/>
              </a:ext>
            </a:extLst>
          </p:cNvPr>
          <p:cNvSpPr/>
          <p:nvPr/>
        </p:nvSpPr>
        <p:spPr>
          <a:xfrm>
            <a:off x="11069782" y="0"/>
            <a:ext cx="1122218" cy="365126"/>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100knocks</a:t>
            </a:r>
            <a:endParaRPr kumimoji="1" lang="ja-JP" altLang="en-US" sz="1600"/>
          </a:p>
        </p:txBody>
      </p:sp>
      <p:sp>
        <p:nvSpPr>
          <p:cNvPr id="11" name="テキスト ボックス 10">
            <a:extLst>
              <a:ext uri="{FF2B5EF4-FFF2-40B4-BE49-F238E27FC236}">
                <a16:creationId xmlns:a16="http://schemas.microsoft.com/office/drawing/2014/main" id="{92D01802-9D66-CF44-9819-4D5C3C58CA5F}"/>
              </a:ext>
            </a:extLst>
          </p:cNvPr>
          <p:cNvSpPr txBox="1"/>
          <p:nvPr/>
        </p:nvSpPr>
        <p:spPr>
          <a:xfrm>
            <a:off x="3456432" y="1076632"/>
            <a:ext cx="8735568" cy="1223412"/>
          </a:xfrm>
          <a:prstGeom prst="rect">
            <a:avLst/>
          </a:prstGeom>
          <a:noFill/>
        </p:spPr>
        <p:txBody>
          <a:bodyPr wrap="square" rtlCol="0">
            <a:spAutoFit/>
          </a:bodyPr>
          <a:lstStyle/>
          <a:p>
            <a:r>
              <a:rPr lang="en" altLang="ja-JP" sz="1050" b="0" dirty="0">
                <a:solidFill>
                  <a:srgbClr val="6A9955"/>
                </a:solidFill>
                <a:effectLst/>
                <a:latin typeface="Menlo" panose="020B0609030804020204" pitchFamily="49" charset="0"/>
              </a:rPr>
              <a:t># </a:t>
            </a:r>
            <a:r>
              <a:rPr lang="en" altLang="ja-JP" sz="1050" b="0" dirty="0" err="1">
                <a:solidFill>
                  <a:srgbClr val="6A9955"/>
                </a:solidFill>
                <a:effectLst/>
                <a:latin typeface="Menlo" panose="020B0609030804020204" pitchFamily="49" charset="0"/>
              </a:rPr>
              <a:t>Transaction_Date_yyyyMMdd</a:t>
            </a:r>
            <a:r>
              <a:rPr lang="ja-JP" altLang="en-US" sz="1050" b="0">
                <a:solidFill>
                  <a:srgbClr val="6A9955"/>
                </a:solidFill>
                <a:effectLst/>
                <a:latin typeface="Menlo" panose="020B0609030804020204" pitchFamily="49" charset="0"/>
              </a:rPr>
              <a:t>が</a:t>
            </a:r>
            <a:r>
              <a:rPr lang="en" altLang="ja-JP" sz="1050" b="0" dirty="0">
                <a:solidFill>
                  <a:srgbClr val="6A9955"/>
                </a:solidFill>
                <a:effectLst/>
                <a:latin typeface="Menlo" panose="020B0609030804020204" pitchFamily="49" charset="0"/>
              </a:rPr>
              <a:t>index</a:t>
            </a:r>
            <a:r>
              <a:rPr lang="ja-JP" altLang="en-US" sz="1050" b="0">
                <a:solidFill>
                  <a:srgbClr val="6A9955"/>
                </a:solidFill>
                <a:effectLst/>
                <a:latin typeface="Menlo" panose="020B0609030804020204" pitchFamily="49" charset="0"/>
              </a:rPr>
              <a:t>になってしまっていたので、</a:t>
            </a:r>
            <a:r>
              <a:rPr lang="en" altLang="ja-JP" sz="1050" b="0" dirty="0" err="1">
                <a:solidFill>
                  <a:srgbClr val="6A9955"/>
                </a:solidFill>
                <a:effectLst/>
                <a:latin typeface="Menlo" panose="020B0609030804020204" pitchFamily="49" charset="0"/>
              </a:rPr>
              <a:t>reset_index</a:t>
            </a:r>
            <a:r>
              <a:rPr lang="ja-JP" altLang="en-US" sz="1050" b="0">
                <a:solidFill>
                  <a:srgbClr val="6A9955"/>
                </a:solidFill>
                <a:effectLst/>
                <a:latin typeface="Menlo" panose="020B0609030804020204" pitchFamily="49" charset="0"/>
              </a:rPr>
              <a:t>で</a:t>
            </a:r>
            <a:r>
              <a:rPr lang="en" altLang="ja-JP" sz="1050" b="0" dirty="0">
                <a:solidFill>
                  <a:srgbClr val="6A9955"/>
                </a:solidFill>
                <a:effectLst/>
                <a:latin typeface="Menlo" panose="020B0609030804020204" pitchFamily="49" charset="0"/>
              </a:rPr>
              <a:t>index</a:t>
            </a:r>
            <a:r>
              <a:rPr lang="ja-JP" altLang="en-US" sz="1050" b="0">
                <a:solidFill>
                  <a:srgbClr val="6A9955"/>
                </a:solidFill>
                <a:effectLst/>
                <a:latin typeface="Menlo" panose="020B0609030804020204" pitchFamily="49" charset="0"/>
              </a:rPr>
              <a:t>を振り直す</a:t>
            </a:r>
            <a:endParaRPr lang="ja-JP" altLang="en-US" sz="1050" b="0">
              <a:solidFill>
                <a:srgbClr val="CCCCCC"/>
              </a:solidFill>
              <a:effectLst/>
              <a:latin typeface="Menlo" panose="020B0609030804020204" pitchFamily="49" charset="0"/>
            </a:endParaRPr>
          </a:p>
          <a:p>
            <a:r>
              <a:rPr lang="en-US" altLang="ja-JP" sz="1050" b="0" dirty="0">
                <a:solidFill>
                  <a:srgbClr val="6A9955"/>
                </a:solidFill>
                <a:effectLst/>
                <a:latin typeface="Menlo" panose="020B0609030804020204" pitchFamily="49" charset="0"/>
              </a:rPr>
              <a:t># </a:t>
            </a:r>
            <a:r>
              <a:rPr lang="ja-JP" altLang="en-US" sz="1050" b="0">
                <a:solidFill>
                  <a:srgbClr val="6A9955"/>
                </a:solidFill>
                <a:effectLst/>
                <a:latin typeface="Menlo" panose="020B0609030804020204" pitchFamily="49" charset="0"/>
              </a:rPr>
              <a:t>というのも、</a:t>
            </a:r>
            <a:r>
              <a:rPr lang="en" altLang="ja-JP" sz="1050" b="0" dirty="0" err="1">
                <a:solidFill>
                  <a:srgbClr val="6A9955"/>
                </a:solidFill>
                <a:effectLst/>
                <a:latin typeface="Menlo" panose="020B0609030804020204" pitchFamily="49" charset="0"/>
              </a:rPr>
              <a:t>groupby</a:t>
            </a:r>
            <a:r>
              <a:rPr lang="ja-JP" altLang="en-US" sz="1050" b="0">
                <a:solidFill>
                  <a:srgbClr val="6A9955"/>
                </a:solidFill>
                <a:effectLst/>
                <a:latin typeface="Menlo" panose="020B0609030804020204" pitchFamily="49" charset="0"/>
              </a:rPr>
              <a:t>で</a:t>
            </a:r>
            <a:r>
              <a:rPr lang="en" altLang="ja-JP" sz="1050" b="0" dirty="0">
                <a:solidFill>
                  <a:srgbClr val="6A9955"/>
                </a:solidFill>
                <a:effectLst/>
                <a:latin typeface="Menlo" panose="020B0609030804020204" pitchFamily="49" charset="0"/>
              </a:rPr>
              <a:t>index</a:t>
            </a:r>
            <a:r>
              <a:rPr lang="ja-JP" altLang="en-US" sz="1050" b="0">
                <a:solidFill>
                  <a:srgbClr val="6A9955"/>
                </a:solidFill>
                <a:effectLst/>
                <a:latin typeface="Menlo" panose="020B0609030804020204" pitchFamily="49" charset="0"/>
              </a:rPr>
              <a:t>が消えてしまうから</a:t>
            </a:r>
            <a:r>
              <a:rPr lang="en-US" altLang="ja-JP" sz="1050" b="0" dirty="0">
                <a:solidFill>
                  <a:srgbClr val="6A9955"/>
                </a:solidFill>
                <a:effectLst/>
                <a:latin typeface="Menlo" panose="020B0609030804020204" pitchFamily="49" charset="0"/>
              </a:rPr>
              <a:t>(</a:t>
            </a:r>
            <a:r>
              <a:rPr lang="ja-JP" altLang="en-US" sz="1050" b="0">
                <a:solidFill>
                  <a:srgbClr val="6A9955"/>
                </a:solidFill>
                <a:effectLst/>
                <a:latin typeface="Menlo" panose="020B0609030804020204" pitchFamily="49" charset="0"/>
              </a:rPr>
              <a:t>それごとにまとめるので</a:t>
            </a:r>
            <a:r>
              <a:rPr lang="en-US" altLang="ja-JP" sz="1050" b="0" dirty="0">
                <a:solidFill>
                  <a:srgbClr val="6A9955"/>
                </a:solidFill>
                <a:effectLst/>
                <a:latin typeface="Menlo" panose="020B0609030804020204" pitchFamily="49" charset="0"/>
              </a:rPr>
              <a:t>)</a:t>
            </a:r>
            <a:endParaRPr lang="ja-JP" altLang="en-US" sz="1050" b="0">
              <a:solidFill>
                <a:srgbClr val="CCCCCC"/>
              </a:solidFill>
              <a:effectLst/>
              <a:latin typeface="Menlo" panose="020B0609030804020204" pitchFamily="49" charset="0"/>
            </a:endParaRPr>
          </a:p>
          <a:p>
            <a:r>
              <a:rPr lang="en-US" altLang="ja-JP" sz="1050" b="0" dirty="0">
                <a:solidFill>
                  <a:srgbClr val="6A9955"/>
                </a:solidFill>
                <a:effectLst/>
                <a:latin typeface="Menlo" panose="020B0609030804020204" pitchFamily="49" charset="0"/>
              </a:rPr>
              <a:t># </a:t>
            </a:r>
            <a:r>
              <a:rPr lang="ja-JP" altLang="en-US" sz="1050" b="0">
                <a:solidFill>
                  <a:srgbClr val="6A9955"/>
                </a:solidFill>
                <a:effectLst/>
                <a:latin typeface="Menlo" panose="020B0609030804020204" pitchFamily="49" charset="0"/>
              </a:rPr>
              <a:t>ただ、今回は</a:t>
            </a:r>
            <a:r>
              <a:rPr lang="en" altLang="ja-JP" sz="1050" b="0" dirty="0">
                <a:solidFill>
                  <a:srgbClr val="6A9955"/>
                </a:solidFill>
                <a:effectLst/>
                <a:latin typeface="Menlo" panose="020B0609030804020204" pitchFamily="49" charset="0"/>
              </a:rPr>
              <a:t>column</a:t>
            </a:r>
            <a:r>
              <a:rPr lang="ja-JP" altLang="en-US" sz="1050" b="0">
                <a:solidFill>
                  <a:srgbClr val="6A9955"/>
                </a:solidFill>
                <a:effectLst/>
                <a:latin typeface="Menlo" panose="020B0609030804020204" pitchFamily="49" charset="0"/>
              </a:rPr>
              <a:t>にあったほうが見やすいので、</a:t>
            </a:r>
            <a:r>
              <a:rPr lang="en" altLang="ja-JP" sz="1050" b="0" dirty="0" err="1">
                <a:solidFill>
                  <a:srgbClr val="6A9955"/>
                </a:solidFill>
                <a:effectLst/>
                <a:latin typeface="Menlo" panose="020B0609030804020204" pitchFamily="49" charset="0"/>
              </a:rPr>
              <a:t>reset_index</a:t>
            </a:r>
            <a:r>
              <a:rPr lang="ja-JP" altLang="en-US" sz="1050" b="0">
                <a:solidFill>
                  <a:srgbClr val="6A9955"/>
                </a:solidFill>
                <a:effectLst/>
                <a:latin typeface="Menlo" panose="020B0609030804020204" pitchFamily="49" charset="0"/>
              </a:rPr>
              <a:t>を使っている</a:t>
            </a:r>
            <a:endParaRPr lang="ja-JP" altLang="en-US" sz="1050" b="0">
              <a:solidFill>
                <a:srgbClr val="CCCCCC"/>
              </a:solidFill>
              <a:effectLst/>
              <a:latin typeface="Menlo" panose="020B0609030804020204" pitchFamily="49" charset="0"/>
            </a:endParaRPr>
          </a:p>
          <a:p>
            <a:r>
              <a:rPr lang="en-US" altLang="ja-JP" sz="1050" b="0" dirty="0">
                <a:solidFill>
                  <a:srgbClr val="6A9955"/>
                </a:solidFill>
                <a:effectLst/>
                <a:latin typeface="Menlo" panose="020B0609030804020204" pitchFamily="49" charset="0"/>
              </a:rPr>
              <a:t># </a:t>
            </a:r>
            <a:r>
              <a:rPr lang="en" altLang="ja-JP" sz="1050" b="0" dirty="0" err="1">
                <a:solidFill>
                  <a:srgbClr val="6A9955"/>
                </a:solidFill>
                <a:effectLst/>
                <a:latin typeface="Menlo" panose="020B0609030804020204" pitchFamily="49" charset="0"/>
              </a:rPr>
              <a:t>reset_index</a:t>
            </a:r>
            <a:r>
              <a:rPr lang="ja-JP" altLang="en-US" sz="1050" b="0">
                <a:solidFill>
                  <a:srgbClr val="6A9955"/>
                </a:solidFill>
                <a:effectLst/>
                <a:latin typeface="Menlo" panose="020B0609030804020204" pitchFamily="49" charset="0"/>
              </a:rPr>
              <a:t>はデータの構造を綺麗にするためによく使う</a:t>
            </a:r>
            <a:r>
              <a:rPr lang="en" altLang="ja-JP" sz="1050" b="0" dirty="0" err="1">
                <a:solidFill>
                  <a:srgbClr val="9CDCFE"/>
                </a:solidFill>
                <a:effectLst/>
                <a:latin typeface="Menlo" panose="020B0609030804020204" pitchFamily="49" charset="0"/>
              </a:rPr>
              <a:t>sales_df_my_work</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groupby</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Transaction_Date_yyyyMMdd</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Sales_Amount</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sum</a:t>
            </a:r>
            <a:r>
              <a:rPr lang="en" altLang="ja-JP" sz="1050" b="0" dirty="0">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reset_index</a:t>
            </a:r>
            <a:r>
              <a:rPr lang="en" altLang="ja-JP" sz="1050" b="0" dirty="0">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sort_values</a:t>
            </a:r>
            <a:r>
              <a:rPr lang="en" altLang="ja-JP" sz="1050" b="0" dirty="0">
                <a:solidFill>
                  <a:srgbClr val="CCCCCC"/>
                </a:solidFill>
                <a:effectLst/>
                <a:latin typeface="Menlo" panose="020B0609030804020204" pitchFamily="49" charset="0"/>
              </a:rPr>
              <a:t>(</a:t>
            </a:r>
            <a:r>
              <a:rPr lang="en" altLang="ja-JP" sz="1050" b="0" dirty="0">
                <a:solidFill>
                  <a:srgbClr val="9CDCFE"/>
                </a:solidFill>
                <a:effectLst/>
                <a:latin typeface="Menlo" panose="020B0609030804020204" pitchFamily="49" charset="0"/>
              </a:rPr>
              <a:t>by</a:t>
            </a:r>
            <a:r>
              <a:rPr lang="en" altLang="ja-JP" sz="1050" b="0" dirty="0">
                <a:solidFill>
                  <a:srgbClr val="D4D4D4"/>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Sales_Amount</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 </a:t>
            </a:r>
            <a:r>
              <a:rPr lang="en" altLang="ja-JP" sz="1050" b="0" dirty="0">
                <a:solidFill>
                  <a:srgbClr val="9CDCFE"/>
                </a:solidFill>
                <a:effectLst/>
                <a:latin typeface="Menlo" panose="020B0609030804020204" pitchFamily="49" charset="0"/>
              </a:rPr>
              <a:t>ascending</a:t>
            </a:r>
            <a:r>
              <a:rPr lang="en" altLang="ja-JP" sz="1050" b="0" dirty="0">
                <a:solidFill>
                  <a:srgbClr val="D4D4D4"/>
                </a:solidFill>
                <a:effectLst/>
                <a:latin typeface="Menlo" panose="020B0609030804020204" pitchFamily="49" charset="0"/>
              </a:rPr>
              <a:t>=</a:t>
            </a:r>
            <a:r>
              <a:rPr lang="en" altLang="ja-JP" sz="1050" b="0" dirty="0">
                <a:solidFill>
                  <a:srgbClr val="569CD6"/>
                </a:solidFill>
                <a:effectLst/>
                <a:latin typeface="Menlo" panose="020B0609030804020204" pitchFamily="49" charset="0"/>
              </a:rPr>
              <a:t>True</a:t>
            </a:r>
            <a:r>
              <a:rPr lang="en" altLang="ja-JP" sz="1050" b="0" dirty="0">
                <a:solidFill>
                  <a:srgbClr val="CCCCCC"/>
                </a:solidFill>
                <a:effectLst/>
                <a:latin typeface="Menlo" panose="020B0609030804020204" pitchFamily="49" charset="0"/>
              </a:rPr>
              <a:t>)</a:t>
            </a:r>
          </a:p>
          <a:p>
            <a:r>
              <a:rPr lang="en" altLang="ja-JP" sz="1050" b="0" dirty="0">
                <a:solidFill>
                  <a:srgbClr val="6A9955"/>
                </a:solidFill>
                <a:effectLst/>
                <a:latin typeface="Menlo" panose="020B0609030804020204" pitchFamily="49" charset="0"/>
              </a:rPr>
              <a:t># </a:t>
            </a:r>
            <a:r>
              <a:rPr lang="en" altLang="ja-JP" sz="1050" b="0" dirty="0" err="1">
                <a:solidFill>
                  <a:srgbClr val="6A9955"/>
                </a:solidFill>
                <a:effectLst/>
                <a:latin typeface="Menlo" panose="020B0609030804020204" pitchFamily="49" charset="0"/>
              </a:rPr>
              <a:t>assending</a:t>
            </a:r>
            <a:r>
              <a:rPr lang="en" altLang="ja-JP" sz="1050" b="0" dirty="0">
                <a:solidFill>
                  <a:srgbClr val="6A9955"/>
                </a:solidFill>
                <a:effectLst/>
                <a:latin typeface="Menlo" panose="020B0609030804020204" pitchFamily="49" charset="0"/>
              </a:rPr>
              <a:t> ... </a:t>
            </a:r>
            <a:r>
              <a:rPr lang="ja-JP" altLang="en-US" sz="1050" b="0">
                <a:solidFill>
                  <a:srgbClr val="6A9955"/>
                </a:solidFill>
                <a:effectLst/>
                <a:latin typeface="Menlo" panose="020B0609030804020204" pitchFamily="49" charset="0"/>
              </a:rPr>
              <a:t>昇順</a:t>
            </a:r>
            <a:r>
              <a:rPr lang="en-US" altLang="ja-JP" sz="1050" b="0" dirty="0">
                <a:solidFill>
                  <a:srgbClr val="6A9955"/>
                </a:solidFill>
                <a:effectLst/>
                <a:latin typeface="Menlo" panose="020B0609030804020204" pitchFamily="49" charset="0"/>
              </a:rPr>
              <a:t>:</a:t>
            </a:r>
            <a:r>
              <a:rPr lang="en" altLang="ja-JP" sz="1050" b="0" dirty="0">
                <a:solidFill>
                  <a:srgbClr val="6A9955"/>
                </a:solidFill>
                <a:effectLst/>
                <a:latin typeface="Menlo" panose="020B0609030804020204" pitchFamily="49" charset="0"/>
              </a:rPr>
              <a:t>True, </a:t>
            </a:r>
            <a:r>
              <a:rPr lang="ja-JP" altLang="en-US" sz="1050" b="0">
                <a:solidFill>
                  <a:srgbClr val="6A9955"/>
                </a:solidFill>
                <a:effectLst/>
                <a:latin typeface="Menlo" panose="020B0609030804020204" pitchFamily="49" charset="0"/>
              </a:rPr>
              <a:t>降順</a:t>
            </a:r>
            <a:r>
              <a:rPr lang="en-US" altLang="ja-JP" sz="1050" b="0" dirty="0">
                <a:solidFill>
                  <a:srgbClr val="6A9955"/>
                </a:solidFill>
                <a:effectLst/>
                <a:latin typeface="Menlo" panose="020B0609030804020204" pitchFamily="49" charset="0"/>
              </a:rPr>
              <a:t>:</a:t>
            </a:r>
            <a:r>
              <a:rPr lang="en" altLang="ja-JP" sz="1050" b="0" dirty="0">
                <a:solidFill>
                  <a:srgbClr val="6A9955"/>
                </a:solidFill>
                <a:effectLst/>
                <a:latin typeface="Menlo" panose="020B0609030804020204" pitchFamily="49" charset="0"/>
              </a:rPr>
              <a:t>False</a:t>
            </a:r>
            <a:endParaRPr lang="en" altLang="ja-JP" sz="1050" b="0" dirty="0">
              <a:solidFill>
                <a:srgbClr val="CCCCCC"/>
              </a:solidFill>
              <a:effectLst/>
              <a:latin typeface="Menlo" panose="020B0609030804020204" pitchFamily="49" charset="0"/>
            </a:endParaRPr>
          </a:p>
        </p:txBody>
      </p:sp>
      <p:sp>
        <p:nvSpPr>
          <p:cNvPr id="12" name="テキスト ボックス 11">
            <a:extLst>
              <a:ext uri="{FF2B5EF4-FFF2-40B4-BE49-F238E27FC236}">
                <a16:creationId xmlns:a16="http://schemas.microsoft.com/office/drawing/2014/main" id="{1BA9185E-99DA-CA48-8BC8-9710A7892C72}"/>
              </a:ext>
            </a:extLst>
          </p:cNvPr>
          <p:cNvSpPr txBox="1"/>
          <p:nvPr/>
        </p:nvSpPr>
        <p:spPr>
          <a:xfrm>
            <a:off x="3456432" y="2458001"/>
            <a:ext cx="8735568" cy="1223412"/>
          </a:xfrm>
          <a:prstGeom prst="rect">
            <a:avLst/>
          </a:prstGeom>
          <a:noFill/>
        </p:spPr>
        <p:txBody>
          <a:bodyPr wrap="square" rtlCol="0">
            <a:spAutoFit/>
          </a:bodyPr>
          <a:lstStyle/>
          <a:p>
            <a:r>
              <a:rPr lang="en" altLang="ja-JP" sz="1050" b="0" dirty="0" err="1">
                <a:solidFill>
                  <a:srgbClr val="9CDCFE"/>
                </a:solidFill>
                <a:effectLst/>
                <a:latin typeface="Menlo" panose="020B0609030804020204" pitchFamily="49" charset="0"/>
              </a:rPr>
              <a:t>sales_df_my_work</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Transaction_Date</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err="1">
                <a:solidFill>
                  <a:srgbClr val="9CDCFE"/>
                </a:solidFill>
                <a:effectLst/>
                <a:latin typeface="Menlo" panose="020B0609030804020204" pitchFamily="49" charset="0"/>
              </a:rPr>
              <a:t>dt</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to_period</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'M'</a:t>
            </a:r>
            <a:r>
              <a:rPr lang="en" altLang="ja-JP" sz="1050" b="0" dirty="0">
                <a:solidFill>
                  <a:srgbClr val="CCCCCC"/>
                </a:solidFill>
                <a:effectLst/>
                <a:latin typeface="Menlo" panose="020B0609030804020204" pitchFamily="49" charset="0"/>
              </a:rPr>
              <a:t>)</a:t>
            </a:r>
            <a:r>
              <a:rPr lang="ja-JP" altLang="en-US" sz="1050" b="0">
                <a:solidFill>
                  <a:schemeClr val="accent6"/>
                </a:solidFill>
                <a:effectLst/>
                <a:latin typeface="Menlo" panose="020B0609030804020204" pitchFamily="49" charset="0"/>
              </a:rPr>
              <a:t>は、</a:t>
            </a:r>
            <a:r>
              <a:rPr lang="en" altLang="ja-JP" sz="1050" b="0" dirty="0">
                <a:solidFill>
                  <a:schemeClr val="accent6"/>
                </a:solidFill>
                <a:effectLst/>
                <a:latin typeface="Menlo" panose="020B0609030804020204" pitchFamily="49" charset="0"/>
              </a:rPr>
              <a:t>Pandas</a:t>
            </a:r>
            <a:r>
              <a:rPr lang="ja-JP" altLang="en-US" sz="1050" b="0">
                <a:solidFill>
                  <a:schemeClr val="accent6"/>
                </a:solidFill>
                <a:effectLst/>
                <a:latin typeface="Menlo" panose="020B0609030804020204" pitchFamily="49" charset="0"/>
              </a:rPr>
              <a:t>ライブラリを使用して、日付や時刻のデータを月単位の期間に変換するメソッド</a:t>
            </a:r>
            <a:endParaRPr lang="en" altLang="ja-JP" sz="1050" dirty="0">
              <a:solidFill>
                <a:schemeClr val="accent6"/>
              </a:solidFill>
              <a:latin typeface="Menlo" panose="020B0609030804020204" pitchFamily="49" charset="0"/>
            </a:endParaRPr>
          </a:p>
          <a:p>
            <a:r>
              <a:rPr lang="en" altLang="ja-JP" sz="1050" b="0" dirty="0">
                <a:solidFill>
                  <a:srgbClr val="CE9178"/>
                </a:solidFill>
                <a:effectLst/>
                <a:latin typeface="Menlo" panose="020B0609030804020204" pitchFamily="49" charset="0"/>
              </a:rPr>
              <a:t>`df[‘date’]`</a:t>
            </a:r>
            <a:r>
              <a:rPr lang="en" altLang="ja-JP" sz="1050" b="0" dirty="0">
                <a:solidFill>
                  <a:srgbClr val="CCCCCC"/>
                </a:solidFill>
                <a:effectLst/>
                <a:latin typeface="Menlo" panose="020B0609030804020204" pitchFamily="49" charset="0"/>
              </a:rPr>
              <a:t> </a:t>
            </a:r>
            <a:r>
              <a:rPr lang="ja-JP" altLang="en-US" sz="1050" b="0">
                <a:solidFill>
                  <a:schemeClr val="accent6"/>
                </a:solidFill>
                <a:effectLst/>
                <a:latin typeface="Menlo" panose="020B0609030804020204" pitchFamily="49" charset="0"/>
              </a:rPr>
              <a:t>列の日付が月単位の期間（</a:t>
            </a:r>
            <a:r>
              <a:rPr lang="en" altLang="ja-JP" sz="1050" b="0" dirty="0">
                <a:solidFill>
                  <a:schemeClr val="accent6"/>
                </a:solidFill>
                <a:effectLst/>
                <a:latin typeface="Menlo" panose="020B0609030804020204" pitchFamily="49" charset="0"/>
              </a:rPr>
              <a:t>Period</a:t>
            </a:r>
            <a:r>
              <a:rPr lang="ja-JP" altLang="en" sz="1050" b="0">
                <a:solidFill>
                  <a:schemeClr val="accent6"/>
                </a:solidFill>
                <a:effectLst/>
                <a:latin typeface="Menlo" panose="020B0609030804020204" pitchFamily="49" charset="0"/>
              </a:rPr>
              <a:t>）</a:t>
            </a:r>
            <a:r>
              <a:rPr lang="ja-JP" altLang="en-US" sz="1050" b="0">
                <a:solidFill>
                  <a:schemeClr val="accent6"/>
                </a:solidFill>
                <a:effectLst/>
                <a:latin typeface="Menlo" panose="020B0609030804020204" pitchFamily="49" charset="0"/>
              </a:rPr>
              <a:t>に変換され、新しい列 </a:t>
            </a:r>
            <a:r>
              <a:rPr lang="en-US" altLang="ja-JP" sz="1050" b="0" dirty="0">
                <a:solidFill>
                  <a:srgbClr val="CE9178"/>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df[‘period’]`</a:t>
            </a:r>
            <a:r>
              <a:rPr lang="en" altLang="ja-JP" sz="1050" b="0" dirty="0">
                <a:solidFill>
                  <a:srgbClr val="CCCCCC"/>
                </a:solidFill>
                <a:effectLst/>
                <a:latin typeface="Menlo" panose="020B0609030804020204" pitchFamily="49" charset="0"/>
              </a:rPr>
              <a:t> </a:t>
            </a:r>
            <a:r>
              <a:rPr lang="ja-JP" altLang="en-US" sz="1050" b="0">
                <a:solidFill>
                  <a:schemeClr val="accent6"/>
                </a:solidFill>
                <a:effectLst/>
                <a:latin typeface="Menlo" panose="020B0609030804020204" pitchFamily="49" charset="0"/>
              </a:rPr>
              <a:t>に格納されている</a:t>
            </a:r>
            <a:endParaRPr lang="en-US" altLang="ja-JP" sz="1050" b="0" dirty="0">
              <a:solidFill>
                <a:schemeClr val="accent6"/>
              </a:solidFill>
              <a:effectLst/>
              <a:latin typeface="Menlo" panose="020B0609030804020204" pitchFamily="49" charset="0"/>
            </a:endParaRPr>
          </a:p>
          <a:p>
            <a:r>
              <a:rPr lang="en-US" altLang="ja-JP" sz="1050" b="0" dirty="0">
                <a:solidFill>
                  <a:srgbClr val="CE9178"/>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M’`</a:t>
            </a:r>
            <a:r>
              <a:rPr lang="en" altLang="ja-JP" sz="1050" b="0" dirty="0">
                <a:solidFill>
                  <a:srgbClr val="CCCCCC"/>
                </a:solidFill>
                <a:effectLst/>
                <a:latin typeface="Menlo" panose="020B0609030804020204" pitchFamily="49" charset="0"/>
              </a:rPr>
              <a:t> </a:t>
            </a:r>
            <a:r>
              <a:rPr lang="ja-JP" altLang="en-US" sz="1050" b="0">
                <a:solidFill>
                  <a:schemeClr val="accent6"/>
                </a:solidFill>
                <a:effectLst/>
                <a:latin typeface="Menlo" panose="020B0609030804020204" pitchFamily="49" charset="0"/>
              </a:rPr>
              <a:t>は月単位を意味し、他にも</a:t>
            </a:r>
            <a:r>
              <a:rPr lang="ja-JP" altLang="en-US" sz="1050" b="0">
                <a:solidFill>
                  <a:srgbClr val="CCCCCC"/>
                </a:solidFill>
                <a:effectLst/>
                <a:latin typeface="Menlo" panose="020B0609030804020204" pitchFamily="49" charset="0"/>
              </a:rPr>
              <a:t> </a:t>
            </a:r>
            <a:r>
              <a:rPr lang="en-US" altLang="ja-JP" sz="1050" b="0" dirty="0">
                <a:solidFill>
                  <a:srgbClr val="CE9178"/>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Y’`</a:t>
            </a:r>
            <a:r>
              <a:rPr lang="ja-JP" altLang="en" sz="1050" b="0">
                <a:solidFill>
                  <a:schemeClr val="accent6"/>
                </a:solidFill>
                <a:effectLst/>
                <a:latin typeface="Menlo" panose="020B0609030804020204" pitchFamily="49" charset="0"/>
              </a:rPr>
              <a:t>（</a:t>
            </a:r>
            <a:r>
              <a:rPr lang="ja-JP" altLang="en-US" sz="1050" b="0">
                <a:solidFill>
                  <a:schemeClr val="accent6"/>
                </a:solidFill>
                <a:effectLst/>
                <a:latin typeface="Menlo" panose="020B0609030804020204" pitchFamily="49" charset="0"/>
              </a:rPr>
              <a:t>年単位）、</a:t>
            </a:r>
            <a:r>
              <a:rPr lang="en-US" altLang="ja-JP" sz="1050" b="0" dirty="0">
                <a:solidFill>
                  <a:srgbClr val="CE9178"/>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D’`</a:t>
            </a:r>
            <a:r>
              <a:rPr lang="ja-JP" altLang="en" sz="1050" b="0">
                <a:solidFill>
                  <a:schemeClr val="accent6"/>
                </a:solidFill>
                <a:effectLst/>
                <a:latin typeface="Menlo" panose="020B0609030804020204" pitchFamily="49" charset="0"/>
              </a:rPr>
              <a:t>（</a:t>
            </a:r>
            <a:r>
              <a:rPr lang="ja-JP" altLang="en-US" sz="1050" b="0">
                <a:solidFill>
                  <a:schemeClr val="accent6"/>
                </a:solidFill>
                <a:effectLst/>
                <a:latin typeface="Menlo" panose="020B0609030804020204" pitchFamily="49" charset="0"/>
              </a:rPr>
              <a:t>日単位）などの頻度を指定することができる</a:t>
            </a:r>
            <a:endParaRPr lang="en-US" altLang="ja-JP" sz="1050" dirty="0">
              <a:solidFill>
                <a:schemeClr val="accent6"/>
              </a:solidFill>
              <a:latin typeface="Menlo" panose="020B0609030804020204" pitchFamily="49" charset="0"/>
            </a:endParaRPr>
          </a:p>
          <a:p>
            <a:r>
              <a:rPr lang="en-US" altLang="ja-JP" sz="1050" b="0" dirty="0">
                <a:solidFill>
                  <a:schemeClr val="accent6"/>
                </a:solidFill>
                <a:effectLst/>
                <a:latin typeface="Menlo" panose="020B0609030804020204" pitchFamily="49" charset="0"/>
              </a:rPr>
              <a:t>※</a:t>
            </a:r>
            <a:r>
              <a:rPr lang="ja-JP" altLang="en-US" sz="1050" b="0">
                <a:solidFill>
                  <a:schemeClr val="accent6"/>
                </a:solidFill>
                <a:effectLst/>
                <a:latin typeface="Menlo" panose="020B0609030804020204" pitchFamily="49" charset="0"/>
              </a:rPr>
              <a:t>おそらく、</a:t>
            </a:r>
            <a:r>
              <a:rPr lang="en" altLang="ja-JP" sz="1050" b="0" dirty="0" err="1">
                <a:solidFill>
                  <a:srgbClr val="9CDCFE"/>
                </a:solidFill>
                <a:effectLst/>
                <a:latin typeface="Menlo" panose="020B0609030804020204" pitchFamily="49" charset="0"/>
              </a:rPr>
              <a:t>sales_df_my_work</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Transaction_Date</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err="1">
                <a:solidFill>
                  <a:srgbClr val="9CDCFE"/>
                </a:solidFill>
                <a:effectLst/>
                <a:latin typeface="Menlo" panose="020B0609030804020204" pitchFamily="49" charset="0"/>
              </a:rPr>
              <a:t>dt</a:t>
            </a:r>
            <a:r>
              <a:rPr lang="en" altLang="ja-JP" sz="1050" b="0" dirty="0" err="1">
                <a:solidFill>
                  <a:srgbClr val="CCCCCC"/>
                </a:solidFill>
                <a:effectLst/>
                <a:latin typeface="Menlo" panose="020B0609030804020204" pitchFamily="49" charset="0"/>
              </a:rPr>
              <a:t>.</a:t>
            </a:r>
            <a:r>
              <a:rPr lang="en" altLang="ja-JP" sz="1050" b="0" dirty="0" err="1">
                <a:solidFill>
                  <a:srgbClr val="9CDCFE"/>
                </a:solidFill>
                <a:effectLst/>
                <a:latin typeface="Menlo" panose="020B0609030804020204" pitchFamily="49" charset="0"/>
              </a:rPr>
              <a:t>month</a:t>
            </a:r>
            <a:r>
              <a:rPr lang="ja-JP" altLang="en-US" sz="1050">
                <a:solidFill>
                  <a:schemeClr val="accent6"/>
                </a:solidFill>
                <a:latin typeface="Menlo" panose="020B0609030804020204" pitchFamily="49" charset="0"/>
              </a:rPr>
              <a:t>でやってもあまり変わらない</a:t>
            </a:r>
            <a:r>
              <a:rPr lang="en-US" altLang="ja-JP" sz="1050" dirty="0">
                <a:solidFill>
                  <a:schemeClr val="accent6"/>
                </a:solidFill>
                <a:latin typeface="Menlo" panose="020B0609030804020204" pitchFamily="49" charset="0"/>
              </a:rPr>
              <a:t>(</a:t>
            </a:r>
            <a:r>
              <a:rPr lang="ja-JP" altLang="en-US" sz="1050">
                <a:solidFill>
                  <a:schemeClr val="accent6"/>
                </a:solidFill>
                <a:latin typeface="Menlo" panose="020B0609030804020204" pitchFamily="49" charset="0"/>
              </a:rPr>
              <a:t>表記は月のみになってしまうが、それでデータの整理には問題なく使える</a:t>
            </a:r>
            <a:r>
              <a:rPr lang="en-US" altLang="ja-JP" sz="1050" dirty="0">
                <a:solidFill>
                  <a:schemeClr val="accent6"/>
                </a:solidFill>
                <a:latin typeface="Menlo" panose="020B0609030804020204" pitchFamily="49" charset="0"/>
              </a:rPr>
              <a:t>)</a:t>
            </a:r>
            <a:endParaRPr lang="en-US" altLang="ja-JP" sz="1050" b="0" dirty="0">
              <a:solidFill>
                <a:schemeClr val="accent6"/>
              </a:solidFill>
              <a:effectLst/>
              <a:latin typeface="Menlo" panose="020B0609030804020204" pitchFamily="49" charset="0"/>
            </a:endParaRPr>
          </a:p>
          <a:p>
            <a:r>
              <a:rPr lang="en-US" altLang="ja-JP" sz="1050" b="0" dirty="0">
                <a:solidFill>
                  <a:srgbClr val="6A9955"/>
                </a:solidFill>
                <a:effectLst/>
                <a:latin typeface="Menlo" panose="020B0609030804020204" pitchFamily="49" charset="0"/>
              </a:rPr>
              <a:t>※</a:t>
            </a:r>
            <a:r>
              <a:rPr lang="ja-JP" altLang="en-US" sz="1050" b="0">
                <a:solidFill>
                  <a:srgbClr val="6A9955"/>
                </a:solidFill>
                <a:effectLst/>
                <a:latin typeface="Menlo" panose="020B0609030804020204" pitchFamily="49" charset="0"/>
              </a:rPr>
              <a:t>解答例では、カラムにどんどん新しく追加しているが、この方が、ある意味新しい特徴量を増やせていいのかも？</a:t>
            </a:r>
            <a:endParaRPr lang="ja-JP" altLang="en-US" sz="1050" b="0">
              <a:solidFill>
                <a:srgbClr val="CCCCCC"/>
              </a:solidFill>
              <a:effectLst/>
              <a:latin typeface="Menlo" panose="020B0609030804020204" pitchFamily="49" charset="0"/>
            </a:endParaRPr>
          </a:p>
        </p:txBody>
      </p:sp>
      <p:sp>
        <p:nvSpPr>
          <p:cNvPr id="13" name="テキスト ボックス 12">
            <a:extLst>
              <a:ext uri="{FF2B5EF4-FFF2-40B4-BE49-F238E27FC236}">
                <a16:creationId xmlns:a16="http://schemas.microsoft.com/office/drawing/2014/main" id="{4194C2BA-BA12-8146-8B8C-3761C13AE7A9}"/>
              </a:ext>
            </a:extLst>
          </p:cNvPr>
          <p:cNvSpPr txBox="1"/>
          <p:nvPr/>
        </p:nvSpPr>
        <p:spPr>
          <a:xfrm>
            <a:off x="3456432" y="3818616"/>
            <a:ext cx="6171129" cy="2185214"/>
          </a:xfrm>
          <a:prstGeom prst="rect">
            <a:avLst/>
          </a:prstGeom>
          <a:noFill/>
        </p:spPr>
        <p:txBody>
          <a:bodyPr wrap="square" rtlCol="0">
            <a:spAutoFit/>
          </a:bodyPr>
          <a:lstStyle/>
          <a:p>
            <a:r>
              <a:rPr lang="en-US" altLang="ja-JP" sz="800" b="1" dirty="0" err="1">
                <a:effectLst/>
                <a:latin typeface="Menlo" panose="020B0609030804020204" pitchFamily="49" charset="0"/>
              </a:rPr>
              <a:t>groupby</a:t>
            </a:r>
            <a:r>
              <a:rPr lang="ja-JP" altLang="en-US" sz="800" b="1">
                <a:effectLst/>
                <a:latin typeface="Menlo" panose="020B0609030804020204" pitchFamily="49" charset="0"/>
              </a:rPr>
              <a:t>についてメモ</a:t>
            </a:r>
            <a:endParaRPr lang="en-US" altLang="ja-JP" sz="800" b="1" dirty="0">
              <a:latin typeface="Menlo" panose="020B0609030804020204" pitchFamily="49" charset="0"/>
            </a:endParaRPr>
          </a:p>
          <a:p>
            <a:r>
              <a:rPr lang="ja-JP" altLang="en-US" sz="800" b="0">
                <a:effectLst/>
                <a:latin typeface="Menlo" panose="020B0609030804020204" pitchFamily="49" charset="0"/>
              </a:rPr>
              <a:t>　</a:t>
            </a:r>
            <a:r>
              <a:rPr lang="en-US" altLang="ja-JP" sz="800" b="0" dirty="0">
                <a:effectLst/>
                <a:latin typeface="Menlo" panose="020B0609030804020204" pitchFamily="49" charset="0"/>
              </a:rPr>
              <a:t>- </a:t>
            </a:r>
            <a:r>
              <a:rPr lang="ja-JP" altLang="en-US" sz="800" b="0">
                <a:effectLst/>
                <a:latin typeface="Menlo" panose="020B0609030804020204" pitchFamily="49" charset="0"/>
              </a:rPr>
              <a:t>特徴量エンジニアリング</a:t>
            </a:r>
          </a:p>
          <a:p>
            <a:r>
              <a:rPr lang="ja-JP" altLang="en-US" sz="800" b="0">
                <a:effectLst/>
                <a:latin typeface="Menlo" panose="020B0609030804020204" pitchFamily="49" charset="0"/>
              </a:rPr>
              <a:t>	</a:t>
            </a:r>
            <a:r>
              <a:rPr lang="en-US" altLang="ja-JP" sz="800" b="0" dirty="0">
                <a:effectLst/>
                <a:latin typeface="Menlo" panose="020B0609030804020204" pitchFamily="49" charset="0"/>
              </a:rPr>
              <a:t>•	</a:t>
            </a:r>
            <a:r>
              <a:rPr lang="ja-JP" altLang="en-US" sz="800" b="0">
                <a:effectLst/>
                <a:latin typeface="Menlo" panose="020B0609030804020204" pitchFamily="49" charset="0"/>
              </a:rPr>
              <a:t>データ分析では、新しい特徴量を作成するために</a:t>
            </a:r>
            <a:r>
              <a:rPr lang="en-US" altLang="ja-JP" sz="800" b="0" dirty="0">
                <a:effectLst/>
                <a:latin typeface="Menlo" panose="020B0609030804020204" pitchFamily="49" charset="0"/>
              </a:rPr>
              <a:t>`</a:t>
            </a:r>
            <a:r>
              <a:rPr lang="en" altLang="ja-JP" sz="800" b="0" dirty="0" err="1">
                <a:effectLst/>
                <a:latin typeface="Menlo" panose="020B0609030804020204" pitchFamily="49" charset="0"/>
              </a:rPr>
              <a:t>groupby</a:t>
            </a:r>
            <a:r>
              <a:rPr lang="en" altLang="ja-JP" sz="800" b="0" dirty="0">
                <a:effectLst/>
                <a:latin typeface="Menlo" panose="020B0609030804020204" pitchFamily="49" charset="0"/>
              </a:rPr>
              <a:t>`</a:t>
            </a:r>
            <a:r>
              <a:rPr lang="ja-JP" altLang="en-US" sz="800" b="0">
                <a:effectLst/>
                <a:latin typeface="Menlo" panose="020B0609030804020204" pitchFamily="49" charset="0"/>
              </a:rPr>
              <a:t>が頻繁に使用されます。</a:t>
            </a:r>
          </a:p>
          <a:p>
            <a:r>
              <a:rPr lang="ja-JP" altLang="en-US" sz="800" b="0">
                <a:effectLst/>
                <a:latin typeface="Menlo" panose="020B0609030804020204" pitchFamily="49" charset="0"/>
              </a:rPr>
              <a:t>	</a:t>
            </a:r>
            <a:r>
              <a:rPr lang="en-US" altLang="ja-JP" sz="800" b="0" dirty="0">
                <a:effectLst/>
                <a:latin typeface="Menlo" panose="020B0609030804020204" pitchFamily="49" charset="0"/>
              </a:rPr>
              <a:t>•	</a:t>
            </a:r>
            <a:r>
              <a:rPr lang="ja-JP" altLang="en-US" sz="800" b="0">
                <a:effectLst/>
                <a:latin typeface="Menlo" panose="020B0609030804020204" pitchFamily="49" charset="0"/>
              </a:rPr>
              <a:t>例</a:t>
            </a:r>
            <a:r>
              <a:rPr lang="en-US" altLang="ja-JP" sz="800" b="0" dirty="0">
                <a:effectLst/>
                <a:latin typeface="Menlo" panose="020B0609030804020204" pitchFamily="49" charset="0"/>
              </a:rPr>
              <a:t>: </a:t>
            </a:r>
            <a:r>
              <a:rPr lang="ja-JP" altLang="en-US" sz="800" b="0">
                <a:effectLst/>
                <a:latin typeface="Menlo" panose="020B0609030804020204" pitchFamily="49" charset="0"/>
              </a:rPr>
              <a:t>各顧客の購入回数や平均購入金額を算出し、それを新しい列として追加する。</a:t>
            </a:r>
          </a:p>
          <a:p>
            <a:r>
              <a:rPr lang="ja-JP" altLang="en-US" sz="800" b="0">
                <a:effectLst/>
                <a:latin typeface="Menlo" panose="020B0609030804020204" pitchFamily="49" charset="0"/>
              </a:rPr>
              <a:t>	</a:t>
            </a:r>
            <a:r>
              <a:rPr lang="en-US" altLang="ja-JP" sz="800" b="0" dirty="0">
                <a:effectLst/>
                <a:latin typeface="Menlo" panose="020B0609030804020204" pitchFamily="49" charset="0"/>
              </a:rPr>
              <a:t>•	</a:t>
            </a:r>
            <a:r>
              <a:rPr lang="ja-JP" altLang="en-US" sz="800" b="0">
                <a:effectLst/>
                <a:latin typeface="Menlo" panose="020B0609030804020204" pitchFamily="49" charset="0"/>
              </a:rPr>
              <a:t>このような操作は、機械学習モデルの性能向上に寄与する特徴量エンジニアリングで重要な役割を果たします。</a:t>
            </a:r>
          </a:p>
          <a:p>
            <a:r>
              <a:rPr lang="ja-JP" altLang="en-US" sz="800" b="0">
                <a:effectLst/>
                <a:latin typeface="Menlo" panose="020B0609030804020204" pitchFamily="49" charset="0"/>
              </a:rPr>
              <a:t>　</a:t>
            </a:r>
            <a:r>
              <a:rPr lang="en-US" altLang="ja-JP" sz="800" b="0" dirty="0">
                <a:effectLst/>
                <a:latin typeface="Menlo" panose="020B0609030804020204" pitchFamily="49" charset="0"/>
              </a:rPr>
              <a:t>- </a:t>
            </a:r>
            <a:r>
              <a:rPr lang="ja-JP" altLang="en-US" sz="800" b="0">
                <a:effectLst/>
                <a:latin typeface="Menlo" panose="020B0609030804020204" pitchFamily="49" charset="0"/>
              </a:rPr>
              <a:t>データ変換とフィルタリング</a:t>
            </a:r>
          </a:p>
          <a:p>
            <a:r>
              <a:rPr lang="ja-JP" altLang="en-US" sz="800" b="0">
                <a:effectLst/>
                <a:latin typeface="Menlo" panose="020B0609030804020204" pitchFamily="49" charset="0"/>
              </a:rPr>
              <a:t>	</a:t>
            </a:r>
            <a:r>
              <a:rPr lang="en-US" altLang="ja-JP" sz="800" b="0" dirty="0">
                <a:effectLst/>
                <a:latin typeface="Menlo" panose="020B0609030804020204" pitchFamily="49" charset="0"/>
              </a:rPr>
              <a:t>•	</a:t>
            </a:r>
            <a:r>
              <a:rPr lang="ja-JP" altLang="en-US" sz="800" b="0">
                <a:effectLst/>
                <a:latin typeface="Menlo" panose="020B0609030804020204" pitchFamily="49" charset="0"/>
              </a:rPr>
              <a:t>グループごとに特定の処理（例えば正規化やフィルタリング）を適用することも可能です。</a:t>
            </a:r>
          </a:p>
          <a:p>
            <a:r>
              <a:rPr lang="ja-JP" altLang="en-US" sz="800" b="0">
                <a:effectLst/>
                <a:latin typeface="Menlo" panose="020B0609030804020204" pitchFamily="49" charset="0"/>
              </a:rPr>
              <a:t>	</a:t>
            </a:r>
            <a:r>
              <a:rPr lang="en-US" altLang="ja-JP" sz="800" b="0" dirty="0">
                <a:effectLst/>
                <a:latin typeface="Menlo" panose="020B0609030804020204" pitchFamily="49" charset="0"/>
              </a:rPr>
              <a:t>•	</a:t>
            </a:r>
            <a:r>
              <a:rPr lang="ja-JP" altLang="en-US" sz="800" b="0">
                <a:effectLst/>
                <a:latin typeface="Menlo" panose="020B0609030804020204" pitchFamily="49" charset="0"/>
              </a:rPr>
              <a:t>例</a:t>
            </a:r>
            <a:r>
              <a:rPr lang="en-US" altLang="ja-JP" sz="800" b="0" dirty="0">
                <a:effectLst/>
                <a:latin typeface="Menlo" panose="020B0609030804020204" pitchFamily="49" charset="0"/>
              </a:rPr>
              <a:t>: </a:t>
            </a:r>
            <a:r>
              <a:rPr lang="ja-JP" altLang="en-US" sz="800" b="0">
                <a:effectLst/>
                <a:latin typeface="Menlo" panose="020B0609030804020204" pitchFamily="49" charset="0"/>
              </a:rPr>
              <a:t>各グループ内で値を標準化したり、条件に基づいてデータを抽出したりする。</a:t>
            </a:r>
            <a:endParaRPr lang="en-US" altLang="ja-JP" sz="800" b="0" dirty="0">
              <a:effectLst/>
              <a:latin typeface="Menlo" panose="020B0609030804020204" pitchFamily="49" charset="0"/>
            </a:endParaRPr>
          </a:p>
          <a:p>
            <a:r>
              <a:rPr lang="ja-JP" altLang="en-US" sz="800" b="0">
                <a:effectLst/>
                <a:latin typeface="Menlo" panose="020B0609030804020204" pitchFamily="49" charset="0"/>
              </a:rPr>
              <a:t>まとめ</a:t>
            </a:r>
          </a:p>
          <a:p>
            <a:r>
              <a:rPr lang="en" altLang="ja-JP" sz="800" b="0" dirty="0">
                <a:effectLst/>
                <a:latin typeface="Menlo" panose="020B0609030804020204" pitchFamily="49" charset="0"/>
              </a:rPr>
              <a:t>Python</a:t>
            </a:r>
            <a:r>
              <a:rPr lang="ja-JP" altLang="en-US" sz="800" b="0">
                <a:effectLst/>
                <a:latin typeface="Menlo" panose="020B0609030804020204" pitchFamily="49" charset="0"/>
              </a:rPr>
              <a:t>の</a:t>
            </a:r>
            <a:r>
              <a:rPr lang="en-US" altLang="ja-JP" sz="800" b="0" dirty="0">
                <a:effectLst/>
                <a:latin typeface="Menlo" panose="020B0609030804020204" pitchFamily="49" charset="0"/>
              </a:rPr>
              <a:t>`</a:t>
            </a:r>
            <a:r>
              <a:rPr lang="en" altLang="ja-JP" sz="800" b="0" dirty="0" err="1">
                <a:effectLst/>
                <a:latin typeface="Menlo" panose="020B0609030804020204" pitchFamily="49" charset="0"/>
              </a:rPr>
              <a:t>groupby</a:t>
            </a:r>
            <a:r>
              <a:rPr lang="en" altLang="ja-JP" sz="800" b="0" dirty="0">
                <a:effectLst/>
                <a:latin typeface="Menlo" panose="020B0609030804020204" pitchFamily="49" charset="0"/>
              </a:rPr>
              <a:t>`</a:t>
            </a:r>
            <a:r>
              <a:rPr lang="ja-JP" altLang="en-US" sz="800" b="0">
                <a:effectLst/>
                <a:latin typeface="Menlo" panose="020B0609030804020204" pitchFamily="49" charset="0"/>
              </a:rPr>
              <a:t>関数は、データ分析や機械学習で非常に重要なツールです。特に「集計」「特徴量作成」「データ変換」の場面で活用され、新しい洞察を得るための基盤となります。</a:t>
            </a:r>
            <a:endParaRPr lang="en-US" altLang="ja-JP" sz="800" b="0" dirty="0">
              <a:effectLst/>
              <a:latin typeface="Menlo" panose="020B0609030804020204" pitchFamily="49" charset="0"/>
            </a:endParaRPr>
          </a:p>
          <a:p>
            <a:r>
              <a:rPr lang="en-US" altLang="ja-JP" sz="800" dirty="0">
                <a:latin typeface="Menlo" panose="020B0609030804020204" pitchFamily="49" charset="0"/>
              </a:rPr>
              <a:t>-----</a:t>
            </a:r>
          </a:p>
          <a:p>
            <a:endParaRPr lang="en-US" altLang="ja-JP" sz="800" dirty="0">
              <a:latin typeface="Menlo" panose="020B0609030804020204" pitchFamily="49" charset="0"/>
            </a:endParaRPr>
          </a:p>
          <a:p>
            <a:r>
              <a:rPr lang="en-US" altLang="ja-JP" sz="800" b="1" dirty="0" err="1">
                <a:effectLst/>
                <a:latin typeface="Menlo" panose="020B0609030804020204" pitchFamily="49" charset="0"/>
              </a:rPr>
              <a:t>pct_change</a:t>
            </a:r>
            <a:r>
              <a:rPr lang="en-US" altLang="ja-JP" sz="800" b="1" dirty="0">
                <a:effectLst/>
                <a:latin typeface="Menlo" panose="020B0609030804020204" pitchFamily="49" charset="0"/>
              </a:rPr>
              <a:t>()</a:t>
            </a:r>
            <a:r>
              <a:rPr lang="ja-JP" altLang="en-US" sz="800" b="1">
                <a:effectLst/>
                <a:latin typeface="Menlo" panose="020B0609030804020204" pitchFamily="49" charset="0"/>
              </a:rPr>
              <a:t>についてのメモ</a:t>
            </a:r>
            <a:endParaRPr lang="en-US" altLang="ja-JP" sz="800" b="1" dirty="0">
              <a:latin typeface="Menlo" panose="020B0609030804020204" pitchFamily="49" charset="0"/>
            </a:endParaRPr>
          </a:p>
          <a:p>
            <a:r>
              <a:rPr lang="ja-JP" altLang="en-US" sz="800">
                <a:latin typeface="Menlo" panose="020B0609030804020204" pitchFamily="49" charset="0"/>
              </a:rPr>
              <a:t>　</a:t>
            </a:r>
            <a:r>
              <a:rPr lang="en-US" altLang="ja-JP" sz="800" dirty="0">
                <a:latin typeface="Menlo" panose="020B0609030804020204" pitchFamily="49" charset="0"/>
              </a:rPr>
              <a:t>- </a:t>
            </a:r>
            <a:r>
              <a:rPr lang="ja-JP" altLang="en-US" sz="800" b="0">
                <a:effectLst/>
                <a:latin typeface="Menlo" panose="020B0609030804020204" pitchFamily="49" charset="0"/>
              </a:rPr>
              <a:t>前の行との相対的な変化率」を計算</a:t>
            </a:r>
            <a:endParaRPr lang="en-US" altLang="ja-JP" sz="800" b="0" dirty="0">
              <a:effectLst/>
              <a:latin typeface="Menlo" panose="020B0609030804020204" pitchFamily="49" charset="0"/>
            </a:endParaRPr>
          </a:p>
          <a:p>
            <a:r>
              <a:rPr lang="ja-JP" altLang="en-US" sz="800">
                <a:latin typeface="Menlo" panose="020B0609030804020204" pitchFamily="49" charset="0"/>
              </a:rPr>
              <a:t>　　　・</a:t>
            </a:r>
            <a:r>
              <a:rPr lang="ja-JP" altLang="en-US" sz="800" b="0">
                <a:effectLst/>
                <a:latin typeface="Menlo" panose="020B0609030804020204" pitchFamily="49" charset="0"/>
              </a:rPr>
              <a:t>週ごとの売上金額（</a:t>
            </a:r>
            <a:r>
              <a:rPr lang="en-US" altLang="ja-JP" sz="800" b="0" dirty="0">
                <a:effectLst/>
                <a:latin typeface="Menlo" panose="020B0609030804020204" pitchFamily="49" charset="0"/>
              </a:rPr>
              <a:t>`</a:t>
            </a:r>
            <a:r>
              <a:rPr lang="en" altLang="ja-JP" sz="800" b="0" dirty="0" err="1">
                <a:effectLst/>
                <a:latin typeface="Menlo" panose="020B0609030804020204" pitchFamily="49" charset="0"/>
              </a:rPr>
              <a:t>Sales_Amount</a:t>
            </a:r>
            <a:r>
              <a:rPr lang="en" altLang="ja-JP" sz="800" b="0" dirty="0">
                <a:effectLst/>
                <a:latin typeface="Menlo" panose="020B0609030804020204" pitchFamily="49" charset="0"/>
              </a:rPr>
              <a:t>`</a:t>
            </a:r>
            <a:r>
              <a:rPr lang="ja-JP" altLang="en" sz="800" b="0">
                <a:effectLst/>
                <a:latin typeface="Menlo" panose="020B0609030804020204" pitchFamily="49" charset="0"/>
              </a:rPr>
              <a:t>）</a:t>
            </a:r>
            <a:r>
              <a:rPr lang="ja-JP" altLang="en-US" sz="800" b="0">
                <a:effectLst/>
                <a:latin typeface="Menlo" panose="020B0609030804020204" pitchFamily="49" charset="0"/>
              </a:rPr>
              <a:t>がどれだけ増減したかをパーセンテージで把握するために使われます。売上トレンドや成長率を分析する際に役立ちます。</a:t>
            </a:r>
          </a:p>
        </p:txBody>
      </p:sp>
      <p:pic>
        <p:nvPicPr>
          <p:cNvPr id="7" name="図 6" descr="携帯電話の画面のスクリーンショット&#10;&#10;自動的に生成された説明">
            <a:extLst>
              <a:ext uri="{FF2B5EF4-FFF2-40B4-BE49-F238E27FC236}">
                <a16:creationId xmlns:a16="http://schemas.microsoft.com/office/drawing/2014/main" id="{8EFFA1F9-E59F-194A-B1D8-20A49FC54FD3}"/>
              </a:ext>
            </a:extLst>
          </p:cNvPr>
          <p:cNvPicPr>
            <a:picLocks noChangeAspect="1"/>
          </p:cNvPicPr>
          <p:nvPr/>
        </p:nvPicPr>
        <p:blipFill>
          <a:blip r:embed="rId2"/>
          <a:stretch>
            <a:fillRect/>
          </a:stretch>
        </p:blipFill>
        <p:spPr>
          <a:xfrm>
            <a:off x="9627560" y="4003282"/>
            <a:ext cx="2538945" cy="1446550"/>
          </a:xfrm>
          <a:prstGeom prst="rect">
            <a:avLst/>
          </a:prstGeom>
        </p:spPr>
      </p:pic>
      <p:pic>
        <p:nvPicPr>
          <p:cNvPr id="16" name="図 15" descr="テキスト&#10;&#10;自動的に生成された説明">
            <a:extLst>
              <a:ext uri="{FF2B5EF4-FFF2-40B4-BE49-F238E27FC236}">
                <a16:creationId xmlns:a16="http://schemas.microsoft.com/office/drawing/2014/main" id="{A57B9C74-423B-5340-BB48-DF3FEAC45B3E}"/>
              </a:ext>
            </a:extLst>
          </p:cNvPr>
          <p:cNvPicPr>
            <a:picLocks noChangeAspect="1"/>
          </p:cNvPicPr>
          <p:nvPr/>
        </p:nvPicPr>
        <p:blipFill>
          <a:blip r:embed="rId3"/>
          <a:stretch>
            <a:fillRect/>
          </a:stretch>
        </p:blipFill>
        <p:spPr>
          <a:xfrm>
            <a:off x="838200" y="4565383"/>
            <a:ext cx="2413198" cy="1633012"/>
          </a:xfrm>
          <a:prstGeom prst="rect">
            <a:avLst/>
          </a:prstGeom>
        </p:spPr>
      </p:pic>
    </p:spTree>
    <p:extLst>
      <p:ext uri="{BB962C8B-B14F-4D97-AF65-F5344CB8AC3E}">
        <p14:creationId xmlns:p14="http://schemas.microsoft.com/office/powerpoint/2010/main" val="2902092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DC496-D54F-D245-96D1-A533E2D248EA}"/>
              </a:ext>
            </a:extLst>
          </p:cNvPr>
          <p:cNvSpPr>
            <a:spLocks noGrp="1"/>
          </p:cNvSpPr>
          <p:nvPr>
            <p:ph type="title"/>
          </p:nvPr>
        </p:nvSpPr>
        <p:spPr/>
        <p:txBody>
          <a:bodyPr/>
          <a:lstStyle/>
          <a:p>
            <a:r>
              <a:rPr kumimoji="1" lang="en-US" altLang="ja-JP" dirty="0"/>
              <a:t>2025/02/22</a:t>
            </a:r>
            <a:endParaRPr kumimoji="1" lang="ja-JP" altLang="en-US"/>
          </a:p>
        </p:txBody>
      </p:sp>
      <p:sp>
        <p:nvSpPr>
          <p:cNvPr id="3" name="コンテンツ プレースホルダー 2">
            <a:extLst>
              <a:ext uri="{FF2B5EF4-FFF2-40B4-BE49-F238E27FC236}">
                <a16:creationId xmlns:a16="http://schemas.microsoft.com/office/drawing/2014/main" id="{D89133E7-8EAC-A74C-841E-3980A471BA6D}"/>
              </a:ext>
            </a:extLst>
          </p:cNvPr>
          <p:cNvSpPr>
            <a:spLocks noGrp="1"/>
          </p:cNvSpPr>
          <p:nvPr>
            <p:ph idx="1"/>
          </p:nvPr>
        </p:nvSpPr>
        <p:spPr/>
        <p:txBody>
          <a:bodyPr/>
          <a:lstStyle/>
          <a:p>
            <a:r>
              <a:rPr kumimoji="1" lang="en-US" altLang="ja-JP" dirty="0"/>
              <a:t> </a:t>
            </a:r>
            <a:r>
              <a:rPr kumimoji="1" lang="ja-JP" altLang="en-US"/>
              <a:t>メモ</a:t>
            </a:r>
            <a:endParaRPr kumimoji="1" lang="en-US" altLang="ja-JP" dirty="0"/>
          </a:p>
          <a:p>
            <a:pPr lvl="1"/>
            <a:r>
              <a:rPr kumimoji="1" lang="en-US" altLang="ja-JP" dirty="0"/>
              <a:t>knock31-35</a:t>
            </a:r>
          </a:p>
          <a:p>
            <a:pPr lvl="1"/>
            <a:endParaRPr lang="en-US" altLang="ja-JP" dirty="0"/>
          </a:p>
          <a:p>
            <a:pPr lvl="1"/>
            <a:endParaRPr kumimoji="1" lang="en-US" altLang="ja-JP" dirty="0"/>
          </a:p>
          <a:p>
            <a:pPr lvl="1"/>
            <a:endParaRPr lang="en-US" altLang="ja-JP" dirty="0"/>
          </a:p>
          <a:p>
            <a:pPr lvl="1"/>
            <a:r>
              <a:rPr kumimoji="1" lang="en-US" altLang="ja-JP" dirty="0"/>
              <a:t>knock36-40</a:t>
            </a:r>
          </a:p>
          <a:p>
            <a:pPr lvl="2"/>
            <a:endParaRPr kumimoji="1" lang="ja-JP" altLang="en-US"/>
          </a:p>
        </p:txBody>
      </p:sp>
      <p:sp>
        <p:nvSpPr>
          <p:cNvPr id="4" name="正方形/長方形 3">
            <a:extLst>
              <a:ext uri="{FF2B5EF4-FFF2-40B4-BE49-F238E27FC236}">
                <a16:creationId xmlns:a16="http://schemas.microsoft.com/office/drawing/2014/main" id="{C351B67A-A14E-D641-9E3A-DA8C89899612}"/>
              </a:ext>
            </a:extLst>
          </p:cNvPr>
          <p:cNvSpPr/>
          <p:nvPr/>
        </p:nvSpPr>
        <p:spPr>
          <a:xfrm>
            <a:off x="11069782" y="0"/>
            <a:ext cx="1122218" cy="365126"/>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100knocks</a:t>
            </a:r>
            <a:endParaRPr kumimoji="1" lang="ja-JP" altLang="en-US" sz="1600"/>
          </a:p>
        </p:txBody>
      </p:sp>
      <p:sp>
        <p:nvSpPr>
          <p:cNvPr id="11" name="テキスト ボックス 10">
            <a:extLst>
              <a:ext uri="{FF2B5EF4-FFF2-40B4-BE49-F238E27FC236}">
                <a16:creationId xmlns:a16="http://schemas.microsoft.com/office/drawing/2014/main" id="{92D01802-9D66-CF44-9819-4D5C3C58CA5F}"/>
              </a:ext>
            </a:extLst>
          </p:cNvPr>
          <p:cNvSpPr txBox="1"/>
          <p:nvPr/>
        </p:nvSpPr>
        <p:spPr>
          <a:xfrm>
            <a:off x="3456432" y="518110"/>
            <a:ext cx="8735568" cy="1708160"/>
          </a:xfrm>
          <a:prstGeom prst="rect">
            <a:avLst/>
          </a:prstGeom>
          <a:noFill/>
        </p:spPr>
        <p:txBody>
          <a:bodyPr wrap="square" rtlCol="0">
            <a:spAutoFit/>
          </a:bodyPr>
          <a:lstStyle/>
          <a:p>
            <a:r>
              <a:rPr lang="en" altLang="ja-JP" sz="1050" b="0" dirty="0">
                <a:solidFill>
                  <a:srgbClr val="6A9955"/>
                </a:solidFill>
                <a:effectLst/>
                <a:latin typeface="Menlo" panose="020B0609030804020204" pitchFamily="49" charset="0"/>
              </a:rPr>
              <a:t># Key</a:t>
            </a:r>
            <a:r>
              <a:rPr lang="ja-JP" altLang="en-US" sz="1050" b="0">
                <a:solidFill>
                  <a:srgbClr val="6A9955"/>
                </a:solidFill>
                <a:effectLst/>
                <a:latin typeface="Menlo" panose="020B0609030804020204" pitchFamily="49" charset="0"/>
              </a:rPr>
              <a:t>は二つなのでリストに入れる</a:t>
            </a:r>
            <a:endParaRPr lang="ja-JP" altLang="en-US" sz="1050" b="0">
              <a:solidFill>
                <a:srgbClr val="CCCCCC"/>
              </a:solidFill>
              <a:effectLst/>
              <a:latin typeface="Menlo" panose="020B0609030804020204" pitchFamily="49" charset="0"/>
            </a:endParaRPr>
          </a:p>
          <a:p>
            <a:r>
              <a:rPr lang="en" altLang="ja-JP" sz="1050" b="0" dirty="0" err="1">
                <a:solidFill>
                  <a:srgbClr val="9CDCFE"/>
                </a:solidFill>
                <a:effectLst/>
                <a:latin typeface="Menlo" panose="020B0609030804020204" pitchFamily="49" charset="0"/>
              </a:rPr>
              <a:t>filtered_sales_df</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groupby</a:t>
            </a:r>
            <a:r>
              <a:rPr lang="en" altLang="ja-JP" sz="1050" b="0" dirty="0">
                <a:solidFill>
                  <a:srgbClr val="CCCCCC"/>
                </a:solidFill>
                <a:effectLst/>
                <a:latin typeface="Menlo" panose="020B0609030804020204" pitchFamily="49" charset="0"/>
              </a:rPr>
              <a:t>(</a:t>
            </a:r>
            <a:r>
              <a:rPr lang="en" altLang="ja-JP" sz="1050" b="0" dirty="0">
                <a:solidFill>
                  <a:srgbClr val="CCCCCC"/>
                </a:solidFill>
                <a:effectLst/>
                <a:highlight>
                  <a:srgbClr val="FFFF00"/>
                </a:highlight>
                <a:latin typeface="Menlo" panose="020B0609030804020204" pitchFamily="49" charset="0"/>
              </a:rPr>
              <a:t>[</a:t>
            </a:r>
            <a:r>
              <a:rPr lang="en" altLang="ja-JP" sz="1050" b="0" dirty="0">
                <a:solidFill>
                  <a:srgbClr val="CE9178"/>
                </a:solidFill>
                <a:effectLst/>
                <a:highlight>
                  <a:srgbClr val="FFFF00"/>
                </a:highlight>
                <a:latin typeface="Menlo" panose="020B0609030804020204" pitchFamily="49" charset="0"/>
              </a:rPr>
              <a:t>"</a:t>
            </a:r>
            <a:r>
              <a:rPr lang="en" altLang="ja-JP" sz="1050" b="0" dirty="0" err="1">
                <a:solidFill>
                  <a:srgbClr val="CE9178"/>
                </a:solidFill>
                <a:effectLst/>
                <a:highlight>
                  <a:srgbClr val="FFFF00"/>
                </a:highlight>
                <a:latin typeface="Menlo" panose="020B0609030804020204" pitchFamily="49" charset="0"/>
              </a:rPr>
              <a:t>Store_ID</a:t>
            </a:r>
            <a:r>
              <a:rPr lang="en" altLang="ja-JP" sz="1050" b="0" dirty="0">
                <a:solidFill>
                  <a:srgbClr val="CE9178"/>
                </a:solidFill>
                <a:effectLst/>
                <a:highlight>
                  <a:srgbClr val="FFFF00"/>
                </a:highlight>
                <a:latin typeface="Menlo" panose="020B0609030804020204" pitchFamily="49" charset="0"/>
              </a:rPr>
              <a:t>"</a:t>
            </a:r>
            <a:r>
              <a:rPr lang="en" altLang="ja-JP" sz="1050" b="0" dirty="0">
                <a:solidFill>
                  <a:srgbClr val="CCCCCC"/>
                </a:solidFill>
                <a:effectLst/>
                <a:highlight>
                  <a:srgbClr val="FFFF00"/>
                </a:highlight>
                <a:latin typeface="Menlo" panose="020B0609030804020204" pitchFamily="49" charset="0"/>
              </a:rPr>
              <a:t>, </a:t>
            </a:r>
            <a:r>
              <a:rPr lang="en" altLang="ja-JP" sz="1050" b="0" dirty="0">
                <a:solidFill>
                  <a:srgbClr val="CE9178"/>
                </a:solidFill>
                <a:effectLst/>
                <a:highlight>
                  <a:srgbClr val="FFFF00"/>
                </a:highlight>
                <a:latin typeface="Menlo" panose="020B0609030804020204" pitchFamily="49" charset="0"/>
              </a:rPr>
              <a:t>"</a:t>
            </a:r>
            <a:r>
              <a:rPr lang="en" altLang="ja-JP" sz="1050" b="0" dirty="0" err="1">
                <a:solidFill>
                  <a:srgbClr val="CE9178"/>
                </a:solidFill>
                <a:effectLst/>
                <a:highlight>
                  <a:srgbClr val="FFFF00"/>
                </a:highlight>
                <a:latin typeface="Menlo" panose="020B0609030804020204" pitchFamily="49" charset="0"/>
              </a:rPr>
              <a:t>Product_ID</a:t>
            </a:r>
            <a:r>
              <a:rPr lang="en" altLang="ja-JP" sz="1050" b="0" dirty="0">
                <a:solidFill>
                  <a:srgbClr val="CE9178"/>
                </a:solidFill>
                <a:effectLst/>
                <a:highlight>
                  <a:srgbClr val="FFFF00"/>
                </a:highlight>
                <a:latin typeface="Menlo" panose="020B0609030804020204" pitchFamily="49" charset="0"/>
              </a:rPr>
              <a:t>"</a:t>
            </a:r>
            <a:r>
              <a:rPr lang="en" altLang="ja-JP" sz="1050" b="0" dirty="0">
                <a:solidFill>
                  <a:srgbClr val="CCCCCC"/>
                </a:solidFill>
                <a:effectLst/>
                <a:highlight>
                  <a:srgbClr val="FFFF00"/>
                </a:highligh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Sales_Amount</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sum</a:t>
            </a:r>
            <a:r>
              <a:rPr lang="en" altLang="ja-JP" sz="1050" b="0" dirty="0">
                <a:solidFill>
                  <a:srgbClr val="CCCCCC"/>
                </a:solidFill>
                <a:effectLst/>
                <a:latin typeface="Menlo" panose="020B0609030804020204" pitchFamily="49" charset="0"/>
              </a:rPr>
              <a:t>()</a:t>
            </a:r>
          </a:p>
          <a:p>
            <a:endParaRPr lang="en" altLang="ja-JP" sz="1050" dirty="0">
              <a:solidFill>
                <a:srgbClr val="CCCCCC"/>
              </a:solidFill>
              <a:latin typeface="Menlo" panose="020B0609030804020204" pitchFamily="49" charset="0"/>
            </a:endParaRPr>
          </a:p>
          <a:p>
            <a:r>
              <a:rPr lang="en" altLang="ja-JP" sz="1050" b="0" dirty="0">
                <a:solidFill>
                  <a:srgbClr val="6A9955"/>
                </a:solidFill>
                <a:effectLst/>
                <a:latin typeface="Menlo" panose="020B0609030804020204" pitchFamily="49" charset="0"/>
              </a:rPr>
              <a:t># .</a:t>
            </a:r>
            <a:r>
              <a:rPr lang="en" altLang="ja-JP" sz="1050" b="0" dirty="0" err="1">
                <a:solidFill>
                  <a:srgbClr val="6A9955"/>
                </a:solidFill>
                <a:effectLst/>
                <a:latin typeface="Menlo" panose="020B0609030804020204" pitchFamily="49" charset="0"/>
              </a:rPr>
              <a:t>reset_index</a:t>
            </a:r>
            <a:r>
              <a:rPr lang="en" altLang="ja-JP" sz="1050" b="0" dirty="0">
                <a:solidFill>
                  <a:srgbClr val="6A9955"/>
                </a:solidFill>
                <a:effectLst/>
                <a:latin typeface="Menlo" panose="020B0609030804020204" pitchFamily="49" charset="0"/>
              </a:rPr>
              <a:t>()</a:t>
            </a:r>
            <a:r>
              <a:rPr lang="ja-JP" altLang="en-US" sz="1050" b="0">
                <a:solidFill>
                  <a:srgbClr val="6A9955"/>
                </a:solidFill>
                <a:effectLst/>
                <a:latin typeface="Menlo" panose="020B0609030804020204" pitchFamily="49" charset="0"/>
              </a:rPr>
              <a:t>で</a:t>
            </a:r>
            <a:r>
              <a:rPr lang="en-US" altLang="ja-JP" sz="1050" b="0" dirty="0">
                <a:solidFill>
                  <a:srgbClr val="6A9955"/>
                </a:solidFill>
                <a:effectLst/>
                <a:latin typeface="Menlo" panose="020B0609030804020204" pitchFamily="49" charset="0"/>
              </a:rPr>
              <a:t>"</a:t>
            </a:r>
            <a:r>
              <a:rPr lang="en" altLang="ja-JP" sz="1050" b="0" dirty="0" err="1">
                <a:solidFill>
                  <a:srgbClr val="6A9955"/>
                </a:solidFill>
                <a:effectLst/>
                <a:latin typeface="Menlo" panose="020B0609030804020204" pitchFamily="49" charset="0"/>
              </a:rPr>
              <a:t>Sales_Amount</a:t>
            </a:r>
            <a:r>
              <a:rPr lang="en" altLang="ja-JP" sz="1050" b="0" dirty="0">
                <a:solidFill>
                  <a:srgbClr val="6A9955"/>
                </a:solidFill>
                <a:effectLst/>
                <a:latin typeface="Menlo" panose="020B0609030804020204" pitchFamily="49" charset="0"/>
              </a:rPr>
              <a:t>"</a:t>
            </a:r>
            <a:r>
              <a:rPr lang="ja-JP" altLang="en-US" sz="1050" b="0">
                <a:solidFill>
                  <a:srgbClr val="6A9955"/>
                </a:solidFill>
                <a:effectLst/>
                <a:latin typeface="Menlo" panose="020B0609030804020204" pitchFamily="49" charset="0"/>
              </a:rPr>
              <a:t>のラベルも復活した状態になる</a:t>
            </a:r>
            <a:endParaRPr lang="en-US" altLang="ja-JP" sz="1050" b="0" dirty="0">
              <a:solidFill>
                <a:srgbClr val="6A9955"/>
              </a:solidFill>
              <a:effectLst/>
              <a:latin typeface="Menlo" panose="020B0609030804020204" pitchFamily="49" charset="0"/>
            </a:endParaRPr>
          </a:p>
          <a:p>
            <a:r>
              <a:rPr lang="ja-JP" altLang="en-US" sz="1050">
                <a:solidFill>
                  <a:srgbClr val="6A9955"/>
                </a:solidFill>
                <a:latin typeface="Menlo" panose="020B0609030804020204" pitchFamily="49" charset="0"/>
              </a:rPr>
              <a:t>おそらく、</a:t>
            </a:r>
            <a:r>
              <a:rPr lang="en-US" altLang="ja-JP" sz="1050" dirty="0" err="1">
                <a:solidFill>
                  <a:srgbClr val="6A9955"/>
                </a:solidFill>
                <a:latin typeface="Menlo" panose="020B0609030804020204" pitchFamily="49" charset="0"/>
              </a:rPr>
              <a:t>groupby</a:t>
            </a:r>
            <a:r>
              <a:rPr lang="ja-JP" altLang="en-US" sz="1050">
                <a:solidFill>
                  <a:srgbClr val="6A9955"/>
                </a:solidFill>
                <a:latin typeface="Menlo" panose="020B0609030804020204" pitchFamily="49" charset="0"/>
              </a:rPr>
              <a:t>で消えてしまったラベルもデータ構造が整理されて再表示された</a:t>
            </a:r>
            <a:endParaRPr lang="en-US" altLang="ja-JP" sz="1050" dirty="0">
              <a:solidFill>
                <a:srgbClr val="6A9955"/>
              </a:solidFill>
              <a:latin typeface="Menlo" panose="020B0609030804020204" pitchFamily="49" charset="0"/>
            </a:endParaRPr>
          </a:p>
          <a:p>
            <a:endParaRPr lang="en-US" altLang="ja-JP" sz="1050" b="0" dirty="0">
              <a:solidFill>
                <a:srgbClr val="6A9955"/>
              </a:solidFill>
              <a:effectLst/>
              <a:latin typeface="Menlo" panose="020B0609030804020204" pitchFamily="49" charset="0"/>
            </a:endParaRPr>
          </a:p>
          <a:p>
            <a:r>
              <a:rPr lang="en-US" altLang="ja-JP" sz="1050" b="0" dirty="0">
                <a:solidFill>
                  <a:srgbClr val="6A9955"/>
                </a:solidFill>
                <a:effectLst/>
                <a:latin typeface="Menlo" panose="020B0609030804020204" pitchFamily="49" charset="0"/>
              </a:rPr>
              <a:t># </a:t>
            </a:r>
            <a:r>
              <a:rPr lang="en-US" altLang="ja-JP" sz="1050" dirty="0" err="1">
                <a:solidFill>
                  <a:srgbClr val="6A9955"/>
                </a:solidFill>
                <a:latin typeface="Menlo" panose="020B0609030804020204" pitchFamily="49" charset="0"/>
              </a:rPr>
              <a:t>groupby</a:t>
            </a:r>
            <a:r>
              <a:rPr lang="ja-JP" altLang="en-US" sz="1050">
                <a:solidFill>
                  <a:srgbClr val="6A9955"/>
                </a:solidFill>
                <a:latin typeface="Menlo" panose="020B0609030804020204" pitchFamily="49" charset="0"/>
              </a:rPr>
              <a:t>でメンバーごとに取引回数を取得し、</a:t>
            </a:r>
            <a:r>
              <a:rPr lang="en-US" altLang="ja-JP" sz="1050" dirty="0">
                <a:solidFill>
                  <a:srgbClr val="6A9955"/>
                </a:solidFill>
                <a:latin typeface="Menlo" panose="020B0609030804020204" pitchFamily="49" charset="0"/>
              </a:rPr>
              <a:t>query</a:t>
            </a:r>
            <a:r>
              <a:rPr lang="ja-JP" altLang="en-US" sz="1050">
                <a:solidFill>
                  <a:srgbClr val="6A9955"/>
                </a:solidFill>
                <a:latin typeface="Menlo" panose="020B0609030804020204" pitchFamily="49" charset="0"/>
              </a:rPr>
              <a:t>で鳥居引き回数が</a:t>
            </a:r>
            <a:r>
              <a:rPr lang="en-US" altLang="ja-JP" sz="1050" dirty="0">
                <a:solidFill>
                  <a:srgbClr val="6A9955"/>
                </a:solidFill>
                <a:latin typeface="Menlo" panose="020B0609030804020204" pitchFamily="49" charset="0"/>
              </a:rPr>
              <a:t>2</a:t>
            </a:r>
            <a:r>
              <a:rPr lang="ja-JP" altLang="en-US" sz="1050">
                <a:solidFill>
                  <a:srgbClr val="6A9955"/>
                </a:solidFill>
                <a:latin typeface="Menlo" panose="020B0609030804020204" pitchFamily="49" charset="0"/>
              </a:rPr>
              <a:t>回以上のものを抽出</a:t>
            </a:r>
            <a:endParaRPr lang="ja-JP" altLang="en-US" sz="1050" b="0">
              <a:solidFill>
                <a:srgbClr val="CCCCCC"/>
              </a:solidFill>
              <a:effectLst/>
              <a:latin typeface="Menlo" panose="020B0609030804020204" pitchFamily="49" charset="0"/>
            </a:endParaRPr>
          </a:p>
          <a:p>
            <a:r>
              <a:rPr lang="en" altLang="ja-JP" sz="1050" b="0" dirty="0" err="1">
                <a:solidFill>
                  <a:srgbClr val="9CDCFE"/>
                </a:solidFill>
                <a:effectLst/>
                <a:latin typeface="Menlo" panose="020B0609030804020204" pitchFamily="49" charset="0"/>
              </a:rPr>
              <a:t>member_transaction_count</a:t>
            </a:r>
            <a:r>
              <a:rPr lang="en" altLang="ja-JP" sz="1050" b="0" dirty="0">
                <a:solidFill>
                  <a:srgbClr val="CCCCCC"/>
                </a:solidFill>
                <a:effectLst/>
                <a:latin typeface="Menlo" panose="020B0609030804020204" pitchFamily="49" charset="0"/>
              </a:rPr>
              <a:t> </a:t>
            </a:r>
            <a:r>
              <a:rPr lang="en" altLang="ja-JP" sz="1050" b="0" dirty="0">
                <a:solidFill>
                  <a:srgbClr val="D4D4D4"/>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 </a:t>
            </a:r>
            <a:r>
              <a:rPr lang="en" altLang="ja-JP" sz="1050" b="0" dirty="0" err="1">
                <a:solidFill>
                  <a:srgbClr val="9CDCFE"/>
                </a:solidFill>
                <a:effectLst/>
                <a:latin typeface="Menlo" panose="020B0609030804020204" pitchFamily="49" charset="0"/>
              </a:rPr>
              <a:t>sales_df_my_work</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groupby</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Member_ID</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Transaction_ID</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r>
              <a:rPr lang="en" altLang="ja-JP" sz="1050" b="0" dirty="0">
                <a:solidFill>
                  <a:srgbClr val="DCDCAA"/>
                </a:solidFill>
                <a:effectLst/>
                <a:latin typeface="Menlo" panose="020B0609030804020204" pitchFamily="49" charset="0"/>
              </a:rPr>
              <a:t>count</a:t>
            </a:r>
            <a:r>
              <a:rPr lang="en" altLang="ja-JP" sz="1050" b="0" dirty="0">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reset_index</a:t>
            </a:r>
            <a:r>
              <a:rPr lang="en" altLang="ja-JP" sz="1050" b="0" dirty="0">
                <a:solidFill>
                  <a:srgbClr val="CCCCCC"/>
                </a:solidFill>
                <a:effectLst/>
                <a:latin typeface="Menlo" panose="020B0609030804020204" pitchFamily="49" charset="0"/>
              </a:rPr>
              <a:t>()</a:t>
            </a:r>
          </a:p>
          <a:p>
            <a:r>
              <a:rPr lang="en" altLang="ja-JP" sz="1050" b="0" dirty="0" err="1">
                <a:solidFill>
                  <a:srgbClr val="9CDCFE"/>
                </a:solidFill>
                <a:effectLst/>
                <a:latin typeface="Menlo" panose="020B0609030804020204" pitchFamily="49" charset="0"/>
              </a:rPr>
              <a:t>judge_num</a:t>
            </a:r>
            <a:r>
              <a:rPr lang="en" altLang="ja-JP" sz="1050" b="0" dirty="0">
                <a:solidFill>
                  <a:srgbClr val="CCCCCC"/>
                </a:solidFill>
                <a:effectLst/>
                <a:latin typeface="Menlo" panose="020B0609030804020204" pitchFamily="49" charset="0"/>
              </a:rPr>
              <a:t> </a:t>
            </a:r>
            <a:r>
              <a:rPr lang="en" altLang="ja-JP" sz="1050" b="0" dirty="0">
                <a:solidFill>
                  <a:srgbClr val="D4D4D4"/>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 </a:t>
            </a:r>
            <a:r>
              <a:rPr lang="en" altLang="ja-JP" sz="1050" b="0" dirty="0">
                <a:solidFill>
                  <a:srgbClr val="B5CEA8"/>
                </a:solidFill>
                <a:effectLst/>
                <a:latin typeface="Menlo" panose="020B0609030804020204" pitchFamily="49" charset="0"/>
              </a:rPr>
              <a:t>2</a:t>
            </a:r>
            <a:r>
              <a:rPr lang="en" altLang="ja-JP" sz="1050" b="0" dirty="0">
                <a:solidFill>
                  <a:srgbClr val="CCCCCC"/>
                </a:solidFill>
                <a:effectLst/>
                <a:latin typeface="Menlo" panose="020B0609030804020204" pitchFamily="49" charset="0"/>
              </a:rPr>
              <a:t> </a:t>
            </a:r>
            <a:r>
              <a:rPr lang="en" altLang="ja-JP" sz="1050" b="0" dirty="0">
                <a:solidFill>
                  <a:srgbClr val="6A9955"/>
                </a:solidFill>
                <a:effectLst/>
                <a:latin typeface="Menlo" panose="020B0609030804020204" pitchFamily="49" charset="0"/>
              </a:rPr>
              <a:t># </a:t>
            </a:r>
            <a:r>
              <a:rPr lang="ja-JP" altLang="en-US" sz="1050" b="0">
                <a:solidFill>
                  <a:srgbClr val="6A9955"/>
                </a:solidFill>
                <a:effectLst/>
                <a:latin typeface="Menlo" panose="020B0609030804020204" pitchFamily="49" charset="0"/>
              </a:rPr>
              <a:t>試しにクエリで変数を使うために定義</a:t>
            </a:r>
            <a:endParaRPr lang="ja-JP" altLang="en-US" sz="1050" b="0">
              <a:solidFill>
                <a:srgbClr val="CCCCCC"/>
              </a:solidFill>
              <a:effectLst/>
              <a:latin typeface="Menlo" panose="020B0609030804020204" pitchFamily="49" charset="0"/>
            </a:endParaRPr>
          </a:p>
          <a:p>
            <a:r>
              <a:rPr lang="en" altLang="ja-JP" sz="1050" b="0" dirty="0" err="1">
                <a:solidFill>
                  <a:srgbClr val="9CDCFE"/>
                </a:solidFill>
                <a:effectLst/>
                <a:latin typeface="Menlo" panose="020B0609030804020204" pitchFamily="49" charset="0"/>
              </a:rPr>
              <a:t>member_transaction_count</a:t>
            </a:r>
            <a:r>
              <a:rPr lang="en" altLang="ja-JP" sz="1050" b="0" dirty="0" err="1">
                <a:solidFill>
                  <a:srgbClr val="CCCCCC"/>
                </a:solidFill>
                <a:effectLst/>
                <a:latin typeface="Menlo" panose="020B0609030804020204" pitchFamily="49" charset="0"/>
              </a:rPr>
              <a:t>.</a:t>
            </a:r>
            <a:r>
              <a:rPr lang="en" altLang="ja-JP" sz="1050" b="0" dirty="0" err="1">
                <a:solidFill>
                  <a:srgbClr val="DCDCAA"/>
                </a:solidFill>
                <a:effectLst/>
                <a:latin typeface="Menlo" panose="020B0609030804020204" pitchFamily="49" charset="0"/>
              </a:rPr>
              <a:t>query</a:t>
            </a:r>
            <a:r>
              <a:rPr lang="en" altLang="ja-JP" sz="1050" b="0" dirty="0">
                <a:solidFill>
                  <a:srgbClr val="CCCCCC"/>
                </a:solidFill>
                <a:effectLst/>
                <a:latin typeface="Menlo" panose="020B0609030804020204" pitchFamily="49" charset="0"/>
              </a:rPr>
              <a:t>(</a:t>
            </a:r>
            <a:r>
              <a:rPr lang="en" altLang="ja-JP" sz="1050" b="0" dirty="0">
                <a:solidFill>
                  <a:srgbClr val="CE9178"/>
                </a:solidFill>
                <a:effectLst/>
                <a:latin typeface="Menlo" panose="020B0609030804020204" pitchFamily="49" charset="0"/>
              </a:rPr>
              <a:t>"</a:t>
            </a:r>
            <a:r>
              <a:rPr lang="en" altLang="ja-JP" sz="1050" b="0" dirty="0" err="1">
                <a:solidFill>
                  <a:srgbClr val="CE9178"/>
                </a:solidFill>
                <a:effectLst/>
                <a:latin typeface="Menlo" panose="020B0609030804020204" pitchFamily="49" charset="0"/>
              </a:rPr>
              <a:t>Transaction_ID</a:t>
            </a:r>
            <a:r>
              <a:rPr lang="en" altLang="ja-JP" sz="1050" b="0" dirty="0">
                <a:solidFill>
                  <a:srgbClr val="CE9178"/>
                </a:solidFill>
                <a:effectLst/>
                <a:latin typeface="Menlo" panose="020B0609030804020204" pitchFamily="49" charset="0"/>
              </a:rPr>
              <a:t> &gt;= @</a:t>
            </a:r>
            <a:r>
              <a:rPr lang="en" altLang="ja-JP" sz="1050" b="0" dirty="0" err="1">
                <a:solidFill>
                  <a:srgbClr val="CE9178"/>
                </a:solidFill>
                <a:effectLst/>
                <a:latin typeface="Menlo" panose="020B0609030804020204" pitchFamily="49" charset="0"/>
              </a:rPr>
              <a:t>judge_num</a:t>
            </a:r>
            <a:r>
              <a:rPr lang="en" altLang="ja-JP" sz="1050" b="0" dirty="0">
                <a:solidFill>
                  <a:srgbClr val="CE9178"/>
                </a:solidFill>
                <a:effectLst/>
                <a:latin typeface="Menlo" panose="020B0609030804020204" pitchFamily="49" charset="0"/>
              </a:rPr>
              <a:t>"</a:t>
            </a:r>
            <a:r>
              <a:rPr lang="en" altLang="ja-JP" sz="1050" b="0" dirty="0">
                <a:solidFill>
                  <a:srgbClr val="CCCCCC"/>
                </a:solidFill>
                <a:effectLst/>
                <a:latin typeface="Menlo" panose="020B0609030804020204" pitchFamily="49" charset="0"/>
              </a:rPr>
              <a:t>)</a:t>
            </a:r>
          </a:p>
        </p:txBody>
      </p:sp>
      <p:sp>
        <p:nvSpPr>
          <p:cNvPr id="10" name="テキスト ボックス 9">
            <a:extLst>
              <a:ext uri="{FF2B5EF4-FFF2-40B4-BE49-F238E27FC236}">
                <a16:creationId xmlns:a16="http://schemas.microsoft.com/office/drawing/2014/main" id="{96E6BF5B-429E-7B47-A1C8-7EC093F030AA}"/>
              </a:ext>
            </a:extLst>
          </p:cNvPr>
          <p:cNvSpPr txBox="1"/>
          <p:nvPr/>
        </p:nvSpPr>
        <p:spPr>
          <a:xfrm>
            <a:off x="3456432" y="2322907"/>
            <a:ext cx="8015901" cy="2831544"/>
          </a:xfrm>
          <a:prstGeom prst="rect">
            <a:avLst/>
          </a:prstGeom>
          <a:noFill/>
        </p:spPr>
        <p:txBody>
          <a:bodyPr wrap="square" rtlCol="0">
            <a:spAutoFit/>
          </a:bodyPr>
          <a:lstStyle/>
          <a:p>
            <a:r>
              <a:rPr lang="en-US" altLang="ja-JP" sz="1050" b="1" dirty="0">
                <a:effectLst/>
                <a:latin typeface="Menlo" panose="020B0609030804020204" pitchFamily="49" charset="0"/>
              </a:rPr>
              <a:t># </a:t>
            </a:r>
            <a:r>
              <a:rPr lang="en-US" altLang="ja-JP" sz="1050" b="1" dirty="0" err="1">
                <a:effectLst/>
                <a:latin typeface="Menlo" panose="020B0609030804020204" pitchFamily="49" charset="0"/>
              </a:rPr>
              <a:t>pd.cut</a:t>
            </a:r>
            <a:r>
              <a:rPr lang="en-US" altLang="ja-JP" sz="1050" b="1" dirty="0">
                <a:effectLst/>
                <a:latin typeface="Menlo" panose="020B0609030804020204" pitchFamily="49" charset="0"/>
              </a:rPr>
              <a:t>()</a:t>
            </a:r>
            <a:r>
              <a:rPr lang="ja-JP" altLang="en-US" sz="1050" b="1">
                <a:effectLst/>
                <a:latin typeface="Menlo" panose="020B0609030804020204" pitchFamily="49" charset="0"/>
              </a:rPr>
              <a:t>のメモ</a:t>
            </a:r>
            <a:endParaRPr lang="en-US" altLang="ja-JP" sz="1050" b="1" dirty="0">
              <a:effectLst/>
              <a:latin typeface="Menlo" panose="020B0609030804020204" pitchFamily="49" charset="0"/>
            </a:endParaRPr>
          </a:p>
          <a:p>
            <a:r>
              <a:rPr lang="en-US" altLang="ja-JP" sz="800" b="0" dirty="0">
                <a:solidFill>
                  <a:schemeClr val="accent6"/>
                </a:solidFill>
                <a:effectLst/>
                <a:latin typeface="Menlo" panose="020B0609030804020204" pitchFamily="49" charset="0"/>
              </a:rPr>
              <a:t># </a:t>
            </a:r>
            <a:r>
              <a:rPr lang="ja-JP" altLang="en-US" sz="800" b="0">
                <a:solidFill>
                  <a:schemeClr val="accent6"/>
                </a:solidFill>
                <a:effectLst/>
                <a:latin typeface="Menlo" panose="020B0609030804020204" pitchFamily="49" charset="0"/>
              </a:rPr>
              <a:t>年齢グループ（</a:t>
            </a:r>
            <a:r>
              <a:rPr lang="en-US" altLang="ja-JP" sz="800" b="0" dirty="0">
                <a:solidFill>
                  <a:schemeClr val="accent6"/>
                </a:solidFill>
                <a:effectLst/>
                <a:latin typeface="Menlo" panose="020B0609030804020204" pitchFamily="49" charset="0"/>
              </a:rPr>
              <a:t>-30</a:t>
            </a:r>
            <a:r>
              <a:rPr lang="ja-JP" altLang="en-US" sz="800" b="0">
                <a:solidFill>
                  <a:schemeClr val="accent6"/>
                </a:solidFill>
                <a:effectLst/>
                <a:latin typeface="Menlo" panose="020B0609030804020204" pitchFamily="49" charset="0"/>
              </a:rPr>
              <a:t>歳、</a:t>
            </a:r>
            <a:r>
              <a:rPr lang="en-US" altLang="ja-JP" sz="800" b="0" dirty="0">
                <a:solidFill>
                  <a:schemeClr val="accent6"/>
                </a:solidFill>
                <a:effectLst/>
                <a:latin typeface="Menlo" panose="020B0609030804020204" pitchFamily="49" charset="0"/>
              </a:rPr>
              <a:t>31-50</a:t>
            </a:r>
            <a:r>
              <a:rPr lang="ja-JP" altLang="en-US" sz="800" b="0">
                <a:solidFill>
                  <a:schemeClr val="accent6"/>
                </a:solidFill>
                <a:effectLst/>
                <a:latin typeface="Menlo" panose="020B0609030804020204" pitchFamily="49" charset="0"/>
              </a:rPr>
              <a:t>歳、</a:t>
            </a:r>
            <a:r>
              <a:rPr lang="en-US" altLang="ja-JP" sz="800" b="0" dirty="0">
                <a:solidFill>
                  <a:schemeClr val="accent6"/>
                </a:solidFill>
                <a:effectLst/>
                <a:latin typeface="Menlo" panose="020B0609030804020204" pitchFamily="49" charset="0"/>
              </a:rPr>
              <a:t>51-65</a:t>
            </a:r>
            <a:r>
              <a:rPr lang="ja-JP" altLang="en-US" sz="800" b="0">
                <a:solidFill>
                  <a:schemeClr val="accent6"/>
                </a:solidFill>
                <a:effectLst/>
                <a:latin typeface="Menlo" panose="020B0609030804020204" pitchFamily="49" charset="0"/>
              </a:rPr>
              <a:t>歳、</a:t>
            </a:r>
            <a:r>
              <a:rPr lang="en-US" altLang="ja-JP" sz="800" b="0" dirty="0">
                <a:solidFill>
                  <a:schemeClr val="accent6"/>
                </a:solidFill>
                <a:effectLst/>
                <a:latin typeface="Menlo" panose="020B0609030804020204" pitchFamily="49" charset="0"/>
              </a:rPr>
              <a:t>66</a:t>
            </a:r>
            <a:r>
              <a:rPr lang="ja-JP" altLang="en-US" sz="800" b="0">
                <a:solidFill>
                  <a:schemeClr val="accent6"/>
                </a:solidFill>
                <a:effectLst/>
                <a:latin typeface="Menlo" panose="020B0609030804020204" pitchFamily="49" charset="0"/>
              </a:rPr>
              <a:t>歳</a:t>
            </a:r>
            <a:r>
              <a:rPr lang="en-US" altLang="ja-JP" sz="800" b="0" dirty="0">
                <a:solidFill>
                  <a:schemeClr val="accent6"/>
                </a:solidFill>
                <a:effectLst/>
                <a:latin typeface="Menlo" panose="020B0609030804020204" pitchFamily="49" charset="0"/>
              </a:rPr>
              <a:t>-</a:t>
            </a:r>
            <a:r>
              <a:rPr lang="ja-JP" altLang="en-US" sz="800" b="0">
                <a:solidFill>
                  <a:schemeClr val="accent6"/>
                </a:solidFill>
                <a:effectLst/>
                <a:latin typeface="Menlo" panose="020B0609030804020204" pitchFamily="49" charset="0"/>
              </a:rPr>
              <a:t>）を作成し、各グループの会員数を集計する際の解答例</a:t>
            </a:r>
          </a:p>
          <a:p>
            <a:r>
              <a:rPr lang="en-US" altLang="ja-JP" sz="800" b="0" dirty="0">
                <a:solidFill>
                  <a:srgbClr val="6A9955"/>
                </a:solidFill>
                <a:effectLst/>
                <a:latin typeface="Menlo" panose="020B0609030804020204" pitchFamily="49" charset="0"/>
              </a:rPr>
              <a:t># </a:t>
            </a:r>
            <a:r>
              <a:rPr lang="ja-JP" altLang="en-US" sz="800" b="0">
                <a:solidFill>
                  <a:srgbClr val="6A9955"/>
                </a:solidFill>
                <a:effectLst/>
                <a:latin typeface="Menlo" panose="020B0609030804020204" pitchFamily="49" charset="0"/>
              </a:rPr>
              <a:t>年齢の区切りを作成</a:t>
            </a:r>
            <a:endParaRPr lang="ja-JP" altLang="en-US" sz="800" b="0">
              <a:solidFill>
                <a:srgbClr val="CCCCCC"/>
              </a:solidFill>
              <a:effectLst/>
              <a:latin typeface="Menlo" panose="020B0609030804020204" pitchFamily="49" charset="0"/>
            </a:endParaRPr>
          </a:p>
          <a:p>
            <a:r>
              <a:rPr lang="en-US" altLang="ja-JP" sz="800" b="0" dirty="0">
                <a:solidFill>
                  <a:srgbClr val="6A9955"/>
                </a:solidFill>
                <a:effectLst/>
                <a:latin typeface="Menlo" panose="020B0609030804020204" pitchFamily="49" charset="0"/>
              </a:rPr>
              <a:t># </a:t>
            </a:r>
            <a:r>
              <a:rPr lang="en" altLang="ja-JP" sz="800" b="0" dirty="0" err="1">
                <a:solidFill>
                  <a:srgbClr val="6A9955"/>
                </a:solidFill>
                <a:effectLst/>
                <a:latin typeface="Menlo" panose="020B0609030804020204" pitchFamily="49" charset="0"/>
              </a:rPr>
              <a:t>age_bins</a:t>
            </a:r>
            <a:r>
              <a:rPr lang="en" altLang="ja-JP" sz="800" b="0" dirty="0">
                <a:solidFill>
                  <a:srgbClr val="6A9955"/>
                </a:solidFill>
                <a:effectLst/>
                <a:latin typeface="Menlo" panose="020B0609030804020204" pitchFamily="49" charset="0"/>
              </a:rPr>
              <a:t> = [min(</a:t>
            </a:r>
            <a:r>
              <a:rPr lang="en" altLang="ja-JP" sz="800" b="0" dirty="0" err="1">
                <a:solidFill>
                  <a:srgbClr val="6A9955"/>
                </a:solidFill>
                <a:effectLst/>
                <a:latin typeface="Menlo" panose="020B0609030804020204" pitchFamily="49" charset="0"/>
              </a:rPr>
              <a:t>member_df</a:t>
            </a:r>
            <a:r>
              <a:rPr lang="en" altLang="ja-JP" sz="800" b="0" dirty="0">
                <a:solidFill>
                  <a:srgbClr val="6A9955"/>
                </a:solidFill>
                <a:effectLst/>
                <a:latin typeface="Menlo" panose="020B0609030804020204" pitchFamily="49" charset="0"/>
              </a:rPr>
              <a:t>['Age']), 30, 50, 65, max(</a:t>
            </a:r>
            <a:r>
              <a:rPr lang="en" altLang="ja-JP" sz="800" b="0" dirty="0" err="1">
                <a:solidFill>
                  <a:srgbClr val="6A9955"/>
                </a:solidFill>
                <a:effectLst/>
                <a:latin typeface="Menlo" panose="020B0609030804020204" pitchFamily="49" charset="0"/>
              </a:rPr>
              <a:t>member_df</a:t>
            </a:r>
            <a:r>
              <a:rPr lang="en" altLang="ja-JP" sz="800" b="0" dirty="0">
                <a:solidFill>
                  <a:srgbClr val="6A9955"/>
                </a:solidFill>
                <a:effectLst/>
                <a:latin typeface="Menlo" panose="020B0609030804020204" pitchFamily="49" charset="0"/>
              </a:rPr>
              <a:t>['Age'])]</a:t>
            </a:r>
            <a:endParaRPr lang="en" altLang="ja-JP" sz="800" b="0" dirty="0">
              <a:solidFill>
                <a:srgbClr val="CCCCCC"/>
              </a:solidFill>
              <a:effectLst/>
              <a:latin typeface="Menlo" panose="020B0609030804020204" pitchFamily="49" charset="0"/>
            </a:endParaRPr>
          </a:p>
          <a:p>
            <a:r>
              <a:rPr lang="en" altLang="ja-JP" sz="800" b="0" dirty="0" err="1">
                <a:solidFill>
                  <a:srgbClr val="9CDCFE"/>
                </a:solidFill>
                <a:effectLst/>
                <a:latin typeface="Menlo" panose="020B0609030804020204" pitchFamily="49" charset="0"/>
              </a:rPr>
              <a:t>age_bins</a:t>
            </a:r>
            <a:r>
              <a:rPr lang="en" altLang="ja-JP" sz="800" b="0" dirty="0">
                <a:solidFill>
                  <a:srgbClr val="CCCCCC"/>
                </a:solidFill>
                <a:effectLst/>
                <a:latin typeface="Menlo" panose="020B0609030804020204" pitchFamily="49" charset="0"/>
              </a:rPr>
              <a:t> </a:t>
            </a:r>
            <a:r>
              <a:rPr lang="en" altLang="ja-JP" sz="800" b="0" dirty="0">
                <a:solidFill>
                  <a:srgbClr val="D4D4D4"/>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 [</a:t>
            </a:r>
            <a:r>
              <a:rPr lang="en" altLang="ja-JP" sz="800" b="0" dirty="0">
                <a:solidFill>
                  <a:srgbClr val="DCDCAA"/>
                </a:solidFill>
                <a:effectLst/>
                <a:latin typeface="Menlo" panose="020B0609030804020204" pitchFamily="49" charset="0"/>
              </a:rPr>
              <a:t>min</a:t>
            </a:r>
            <a:r>
              <a:rPr lang="en" altLang="ja-JP" sz="800" b="0" dirty="0">
                <a:solidFill>
                  <a:srgbClr val="CCCCCC"/>
                </a:solidFill>
                <a:effectLst/>
                <a:latin typeface="Menlo" panose="020B0609030804020204" pitchFamily="49" charset="0"/>
              </a:rPr>
              <a:t>(</a:t>
            </a:r>
            <a:r>
              <a:rPr lang="en" altLang="ja-JP" sz="800" b="0" dirty="0" err="1">
                <a:solidFill>
                  <a:srgbClr val="9CDCFE"/>
                </a:solidFill>
                <a:effectLst/>
                <a:latin typeface="Menlo" panose="020B0609030804020204" pitchFamily="49" charset="0"/>
              </a:rPr>
              <a:t>member_df</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'Age'</a:t>
            </a:r>
            <a:r>
              <a:rPr lang="en" altLang="ja-JP" sz="800" b="0" dirty="0">
                <a:solidFill>
                  <a:srgbClr val="CCCCCC"/>
                </a:solidFill>
                <a:effectLst/>
                <a:latin typeface="Menlo" panose="020B0609030804020204" pitchFamily="49" charset="0"/>
              </a:rPr>
              <a:t>])</a:t>
            </a:r>
            <a:r>
              <a:rPr lang="en" altLang="ja-JP" sz="800" b="0" dirty="0">
                <a:solidFill>
                  <a:srgbClr val="D4D4D4"/>
                </a:solidFill>
                <a:effectLst/>
                <a:latin typeface="Menlo" panose="020B0609030804020204" pitchFamily="49" charset="0"/>
              </a:rPr>
              <a:t>-</a:t>
            </a:r>
            <a:r>
              <a:rPr lang="en" altLang="ja-JP" sz="800" b="0" dirty="0">
                <a:solidFill>
                  <a:srgbClr val="B5CEA8"/>
                </a:solidFill>
                <a:effectLst/>
                <a:latin typeface="Menlo" panose="020B0609030804020204" pitchFamily="49" charset="0"/>
              </a:rPr>
              <a:t>1</a:t>
            </a:r>
            <a:r>
              <a:rPr lang="en" altLang="ja-JP" sz="800" b="0" dirty="0">
                <a:solidFill>
                  <a:srgbClr val="CCCCCC"/>
                </a:solidFill>
                <a:effectLst/>
                <a:latin typeface="Menlo" panose="020B0609030804020204" pitchFamily="49" charset="0"/>
              </a:rPr>
              <a:t>, </a:t>
            </a:r>
            <a:r>
              <a:rPr lang="en" altLang="ja-JP" sz="800" b="0" dirty="0">
                <a:solidFill>
                  <a:srgbClr val="B5CEA8"/>
                </a:solidFill>
                <a:effectLst/>
                <a:latin typeface="Menlo" panose="020B0609030804020204" pitchFamily="49" charset="0"/>
              </a:rPr>
              <a:t>30</a:t>
            </a:r>
            <a:r>
              <a:rPr lang="en" altLang="ja-JP" sz="800" b="0" dirty="0">
                <a:solidFill>
                  <a:srgbClr val="CCCCCC"/>
                </a:solidFill>
                <a:effectLst/>
                <a:latin typeface="Menlo" panose="020B0609030804020204" pitchFamily="49" charset="0"/>
              </a:rPr>
              <a:t>, </a:t>
            </a:r>
            <a:r>
              <a:rPr lang="en" altLang="ja-JP" sz="800" b="0" dirty="0">
                <a:solidFill>
                  <a:srgbClr val="B5CEA8"/>
                </a:solidFill>
                <a:effectLst/>
                <a:latin typeface="Menlo" panose="020B0609030804020204" pitchFamily="49" charset="0"/>
              </a:rPr>
              <a:t>50</a:t>
            </a:r>
            <a:r>
              <a:rPr lang="en" altLang="ja-JP" sz="800" b="0" dirty="0">
                <a:solidFill>
                  <a:srgbClr val="CCCCCC"/>
                </a:solidFill>
                <a:effectLst/>
                <a:latin typeface="Menlo" panose="020B0609030804020204" pitchFamily="49" charset="0"/>
              </a:rPr>
              <a:t>, </a:t>
            </a:r>
            <a:r>
              <a:rPr lang="en" altLang="ja-JP" sz="800" b="0" dirty="0">
                <a:solidFill>
                  <a:srgbClr val="B5CEA8"/>
                </a:solidFill>
                <a:effectLst/>
                <a:latin typeface="Menlo" panose="020B0609030804020204" pitchFamily="49" charset="0"/>
              </a:rPr>
              <a:t>65</a:t>
            </a:r>
            <a:r>
              <a:rPr lang="en" altLang="ja-JP" sz="800" b="0" dirty="0">
                <a:solidFill>
                  <a:srgbClr val="CCCCCC"/>
                </a:solidFill>
                <a:effectLst/>
                <a:latin typeface="Menlo" panose="020B0609030804020204" pitchFamily="49" charset="0"/>
              </a:rPr>
              <a:t>, </a:t>
            </a:r>
            <a:r>
              <a:rPr lang="en" altLang="ja-JP" sz="800" b="0" dirty="0">
                <a:solidFill>
                  <a:srgbClr val="DCDCAA"/>
                </a:solidFill>
                <a:effectLst/>
                <a:latin typeface="Menlo" panose="020B0609030804020204" pitchFamily="49" charset="0"/>
              </a:rPr>
              <a:t>max</a:t>
            </a:r>
            <a:r>
              <a:rPr lang="en" altLang="ja-JP" sz="800" b="0" dirty="0">
                <a:solidFill>
                  <a:srgbClr val="CCCCCC"/>
                </a:solidFill>
                <a:effectLst/>
                <a:latin typeface="Menlo" panose="020B0609030804020204" pitchFamily="49" charset="0"/>
              </a:rPr>
              <a:t>(</a:t>
            </a:r>
            <a:r>
              <a:rPr lang="en" altLang="ja-JP" sz="800" b="0" dirty="0" err="1">
                <a:solidFill>
                  <a:srgbClr val="9CDCFE"/>
                </a:solidFill>
                <a:effectLst/>
                <a:latin typeface="Menlo" panose="020B0609030804020204" pitchFamily="49" charset="0"/>
              </a:rPr>
              <a:t>member_df</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'Age'</a:t>
            </a:r>
            <a:r>
              <a:rPr lang="en" altLang="ja-JP" sz="800" b="0" dirty="0">
                <a:solidFill>
                  <a:srgbClr val="CCCCCC"/>
                </a:solidFill>
                <a:effectLst/>
                <a:latin typeface="Menlo" panose="020B0609030804020204" pitchFamily="49" charset="0"/>
              </a:rPr>
              <a:t>])]</a:t>
            </a:r>
          </a:p>
          <a:p>
            <a:r>
              <a:rPr lang="en" altLang="ja-JP" sz="800" b="0" dirty="0">
                <a:solidFill>
                  <a:srgbClr val="6A9955"/>
                </a:solidFill>
                <a:effectLst/>
                <a:latin typeface="Menlo" panose="020B0609030804020204" pitchFamily="49" charset="0"/>
              </a:rPr>
              <a:t># </a:t>
            </a:r>
            <a:r>
              <a:rPr lang="ja-JP" altLang="en-US" sz="800" b="0">
                <a:solidFill>
                  <a:srgbClr val="6A9955"/>
                </a:solidFill>
                <a:effectLst/>
                <a:latin typeface="Menlo" panose="020B0609030804020204" pitchFamily="49" charset="0"/>
              </a:rPr>
              <a:t>各年代のラベル</a:t>
            </a:r>
            <a:r>
              <a:rPr lang="en-US" altLang="ja-JP" sz="800" b="0" dirty="0">
                <a:solidFill>
                  <a:srgbClr val="6A9955"/>
                </a:solidFill>
                <a:effectLst/>
                <a:latin typeface="Menlo" panose="020B0609030804020204" pitchFamily="49" charset="0"/>
              </a:rPr>
              <a:t>(</a:t>
            </a:r>
            <a:r>
              <a:rPr lang="ja-JP" altLang="en-US" sz="800" b="0">
                <a:solidFill>
                  <a:srgbClr val="6A9955"/>
                </a:solidFill>
                <a:effectLst/>
                <a:latin typeface="Menlo" panose="020B0609030804020204" pitchFamily="49" charset="0"/>
              </a:rPr>
              <a:t>名前</a:t>
            </a:r>
            <a:r>
              <a:rPr lang="en-US" altLang="ja-JP" sz="800" b="0" dirty="0">
                <a:solidFill>
                  <a:srgbClr val="6A9955"/>
                </a:solidFill>
                <a:effectLst/>
                <a:latin typeface="Menlo" panose="020B0609030804020204" pitchFamily="49" charset="0"/>
              </a:rPr>
              <a:t>)</a:t>
            </a:r>
            <a:r>
              <a:rPr lang="ja-JP" altLang="en-US" sz="800" b="0">
                <a:solidFill>
                  <a:srgbClr val="6A9955"/>
                </a:solidFill>
                <a:effectLst/>
                <a:latin typeface="Menlo" panose="020B0609030804020204" pitchFamily="49" charset="0"/>
              </a:rPr>
              <a:t>を作成</a:t>
            </a:r>
            <a:endParaRPr lang="ja-JP" altLang="en-US" sz="800" b="0">
              <a:solidFill>
                <a:srgbClr val="CCCCCC"/>
              </a:solidFill>
              <a:effectLst/>
              <a:latin typeface="Menlo" panose="020B0609030804020204" pitchFamily="49" charset="0"/>
            </a:endParaRPr>
          </a:p>
          <a:p>
            <a:r>
              <a:rPr lang="en" altLang="ja-JP" sz="800" b="0" dirty="0" err="1">
                <a:solidFill>
                  <a:srgbClr val="9CDCFE"/>
                </a:solidFill>
                <a:effectLst/>
                <a:latin typeface="Menlo" panose="020B0609030804020204" pitchFamily="49" charset="0"/>
              </a:rPr>
              <a:t>age_labels</a:t>
            </a:r>
            <a:r>
              <a:rPr lang="en" altLang="ja-JP" sz="800" b="0" dirty="0">
                <a:solidFill>
                  <a:srgbClr val="CCCCCC"/>
                </a:solidFill>
                <a:effectLst/>
                <a:latin typeface="Menlo" panose="020B0609030804020204" pitchFamily="49" charset="0"/>
              </a:rPr>
              <a:t> </a:t>
            </a:r>
            <a:r>
              <a:rPr lang="en" altLang="ja-JP" sz="800" b="0" dirty="0">
                <a:solidFill>
                  <a:srgbClr val="D4D4D4"/>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 [</a:t>
            </a:r>
            <a:r>
              <a:rPr lang="en" altLang="ja-JP" sz="800" b="0" dirty="0">
                <a:solidFill>
                  <a:srgbClr val="CE9178"/>
                </a:solidFill>
                <a:effectLst/>
                <a:latin typeface="Menlo" panose="020B0609030804020204" pitchFamily="49" charset="0"/>
              </a:rPr>
              <a:t>"-30"</a:t>
            </a:r>
            <a:r>
              <a:rPr lang="en" altLang="ja-JP" sz="800" b="0" dirty="0">
                <a:solidFill>
                  <a:srgbClr val="CCCCCC"/>
                </a:solidFill>
                <a:effectLst/>
                <a:latin typeface="Menlo" panose="020B0609030804020204" pitchFamily="49" charset="0"/>
              </a:rPr>
              <a:t>, </a:t>
            </a:r>
            <a:r>
              <a:rPr lang="en" altLang="ja-JP" sz="800" b="0" dirty="0">
                <a:solidFill>
                  <a:srgbClr val="CE9178"/>
                </a:solidFill>
                <a:effectLst/>
                <a:latin typeface="Menlo" panose="020B0609030804020204" pitchFamily="49" charset="0"/>
              </a:rPr>
              <a:t>"31-50"</a:t>
            </a:r>
            <a:r>
              <a:rPr lang="en" altLang="ja-JP" sz="800" b="0" dirty="0">
                <a:solidFill>
                  <a:srgbClr val="CCCCCC"/>
                </a:solidFill>
                <a:effectLst/>
                <a:latin typeface="Menlo" panose="020B0609030804020204" pitchFamily="49" charset="0"/>
              </a:rPr>
              <a:t>, </a:t>
            </a:r>
            <a:r>
              <a:rPr lang="en" altLang="ja-JP" sz="800" b="0" dirty="0">
                <a:solidFill>
                  <a:srgbClr val="CE9178"/>
                </a:solidFill>
                <a:effectLst/>
                <a:latin typeface="Menlo" panose="020B0609030804020204" pitchFamily="49" charset="0"/>
              </a:rPr>
              <a:t>"51-65"</a:t>
            </a:r>
            <a:r>
              <a:rPr lang="en" altLang="ja-JP" sz="800" b="0" dirty="0">
                <a:solidFill>
                  <a:srgbClr val="CCCCCC"/>
                </a:solidFill>
                <a:effectLst/>
                <a:latin typeface="Menlo" panose="020B0609030804020204" pitchFamily="49" charset="0"/>
              </a:rPr>
              <a:t>, </a:t>
            </a:r>
            <a:r>
              <a:rPr lang="en" altLang="ja-JP" sz="800" b="0" dirty="0">
                <a:solidFill>
                  <a:srgbClr val="CE9178"/>
                </a:solidFill>
                <a:effectLst/>
                <a:latin typeface="Menlo" panose="020B0609030804020204" pitchFamily="49" charset="0"/>
              </a:rPr>
              <a:t>"66-"</a:t>
            </a:r>
            <a:r>
              <a:rPr lang="en" altLang="ja-JP" sz="800" b="0" dirty="0">
                <a:solidFill>
                  <a:srgbClr val="CCCCCC"/>
                </a:solidFill>
                <a:effectLst/>
                <a:latin typeface="Menlo" panose="020B0609030804020204" pitchFamily="49" charset="0"/>
              </a:rPr>
              <a:t>]</a:t>
            </a:r>
          </a:p>
          <a:p>
            <a:r>
              <a:rPr lang="en" altLang="ja-JP" sz="800" b="0" dirty="0">
                <a:solidFill>
                  <a:srgbClr val="6A9955"/>
                </a:solidFill>
                <a:effectLst/>
                <a:latin typeface="Menlo" panose="020B0609030804020204" pitchFamily="49" charset="0"/>
              </a:rPr>
              <a:t># </a:t>
            </a:r>
            <a:r>
              <a:rPr lang="ja-JP" altLang="en-US" sz="800" b="0">
                <a:solidFill>
                  <a:srgbClr val="6A9955"/>
                </a:solidFill>
                <a:effectLst/>
                <a:latin typeface="Menlo" panose="020B0609030804020204" pitchFamily="49" charset="0"/>
              </a:rPr>
              <a:t>定義した</a:t>
            </a:r>
            <a:r>
              <a:rPr lang="en" altLang="ja-JP" sz="800" b="0" dirty="0">
                <a:solidFill>
                  <a:srgbClr val="6A9955"/>
                </a:solidFill>
                <a:effectLst/>
                <a:latin typeface="Menlo" panose="020B0609030804020204" pitchFamily="49" charset="0"/>
              </a:rPr>
              <a:t>bins</a:t>
            </a:r>
            <a:r>
              <a:rPr lang="ja-JP" altLang="en-US" sz="800" b="0">
                <a:solidFill>
                  <a:srgbClr val="6A9955"/>
                </a:solidFill>
                <a:effectLst/>
                <a:latin typeface="Menlo" panose="020B0609030804020204" pitchFamily="49" charset="0"/>
              </a:rPr>
              <a:t>に沿ってデータを区切り、ラベルも付与してくれる</a:t>
            </a:r>
            <a:r>
              <a:rPr lang="en" altLang="ja-JP" sz="800" b="0" dirty="0">
                <a:solidFill>
                  <a:srgbClr val="6A9955"/>
                </a:solidFill>
                <a:effectLst/>
                <a:latin typeface="Menlo" panose="020B0609030804020204" pitchFamily="49" charset="0"/>
              </a:rPr>
              <a:t>cut</a:t>
            </a:r>
            <a:r>
              <a:rPr lang="ja-JP" altLang="en-US" sz="800" b="0">
                <a:solidFill>
                  <a:srgbClr val="6A9955"/>
                </a:solidFill>
                <a:effectLst/>
                <a:latin typeface="Menlo" panose="020B0609030804020204" pitchFamily="49" charset="0"/>
              </a:rPr>
              <a:t>関数を使用</a:t>
            </a:r>
            <a:endParaRPr lang="ja-JP" altLang="en-US" sz="800" b="0">
              <a:solidFill>
                <a:srgbClr val="CCCCCC"/>
              </a:solidFill>
              <a:effectLst/>
              <a:latin typeface="Menlo" panose="020B0609030804020204" pitchFamily="49" charset="0"/>
            </a:endParaRPr>
          </a:p>
          <a:p>
            <a:r>
              <a:rPr lang="en-US" altLang="ja-JP" sz="800" b="0" dirty="0">
                <a:solidFill>
                  <a:srgbClr val="6A9955"/>
                </a:solidFill>
                <a:effectLst/>
                <a:latin typeface="Menlo" panose="020B0609030804020204" pitchFamily="49" charset="0"/>
              </a:rPr>
              <a:t># </a:t>
            </a:r>
            <a:r>
              <a:rPr lang="en" altLang="ja-JP" sz="800" b="0" dirty="0" err="1">
                <a:solidFill>
                  <a:srgbClr val="6A9955"/>
                </a:solidFill>
                <a:effectLst/>
                <a:latin typeface="Menlo" panose="020B0609030804020204" pitchFamily="49" charset="0"/>
              </a:rPr>
              <a:t>pd.cut</a:t>
            </a:r>
            <a:r>
              <a:rPr lang="en" altLang="ja-JP" sz="800" b="0" dirty="0">
                <a:solidFill>
                  <a:srgbClr val="6A9955"/>
                </a:solidFill>
                <a:effectLst/>
                <a:latin typeface="Menlo" panose="020B0609030804020204" pitchFamily="49" charset="0"/>
              </a:rPr>
              <a:t>(</a:t>
            </a:r>
            <a:r>
              <a:rPr lang="en" altLang="ja-JP" sz="800" b="0" dirty="0" err="1">
                <a:solidFill>
                  <a:srgbClr val="6A9955"/>
                </a:solidFill>
                <a:effectLst/>
                <a:latin typeface="Menlo" panose="020B0609030804020204" pitchFamily="49" charset="0"/>
              </a:rPr>
              <a:t>member_df</a:t>
            </a:r>
            <a:r>
              <a:rPr lang="en" altLang="ja-JP" sz="800" b="0" dirty="0">
                <a:solidFill>
                  <a:srgbClr val="6A9955"/>
                </a:solidFill>
                <a:effectLst/>
                <a:latin typeface="Menlo" panose="020B0609030804020204" pitchFamily="49" charset="0"/>
              </a:rPr>
              <a:t>['Age'], bins=</a:t>
            </a:r>
            <a:r>
              <a:rPr lang="en" altLang="ja-JP" sz="800" b="0" dirty="0" err="1">
                <a:solidFill>
                  <a:srgbClr val="6A9955"/>
                </a:solidFill>
                <a:effectLst/>
                <a:latin typeface="Menlo" panose="020B0609030804020204" pitchFamily="49" charset="0"/>
              </a:rPr>
              <a:t>age_bins</a:t>
            </a:r>
            <a:r>
              <a:rPr lang="en" altLang="ja-JP" sz="800" b="0" dirty="0">
                <a:solidFill>
                  <a:srgbClr val="6A9955"/>
                </a:solidFill>
                <a:effectLst/>
                <a:latin typeface="Menlo" panose="020B0609030804020204" pitchFamily="49" charset="0"/>
              </a:rPr>
              <a:t>, labels=</a:t>
            </a:r>
            <a:r>
              <a:rPr lang="en" altLang="ja-JP" sz="800" b="0" dirty="0" err="1">
                <a:solidFill>
                  <a:srgbClr val="6A9955"/>
                </a:solidFill>
                <a:effectLst/>
                <a:latin typeface="Menlo" panose="020B0609030804020204" pitchFamily="49" charset="0"/>
              </a:rPr>
              <a:t>age_labels</a:t>
            </a:r>
            <a:r>
              <a:rPr lang="en" altLang="ja-JP" sz="800" b="0" dirty="0">
                <a:solidFill>
                  <a:srgbClr val="6A9955"/>
                </a:solidFill>
                <a:effectLst/>
                <a:latin typeface="Menlo" panose="020B0609030804020204" pitchFamily="49" charset="0"/>
              </a:rPr>
              <a:t>) # </a:t>
            </a:r>
            <a:r>
              <a:rPr lang="ja-JP" altLang="en-US" sz="800" b="0">
                <a:solidFill>
                  <a:srgbClr val="6A9955"/>
                </a:solidFill>
                <a:effectLst/>
                <a:latin typeface="Menlo" panose="020B0609030804020204" pitchFamily="49" charset="0"/>
              </a:rPr>
              <a:t>各サンプルがどの</a:t>
            </a:r>
            <a:r>
              <a:rPr lang="en" altLang="ja-JP" sz="800" b="0" dirty="0">
                <a:solidFill>
                  <a:srgbClr val="6A9955"/>
                </a:solidFill>
                <a:effectLst/>
                <a:latin typeface="Menlo" panose="020B0609030804020204" pitchFamily="49" charset="0"/>
              </a:rPr>
              <a:t>bins</a:t>
            </a:r>
            <a:r>
              <a:rPr lang="ja-JP" altLang="en-US" sz="800" b="0">
                <a:solidFill>
                  <a:srgbClr val="6A9955"/>
                </a:solidFill>
                <a:effectLst/>
                <a:latin typeface="Menlo" panose="020B0609030804020204" pitchFamily="49" charset="0"/>
              </a:rPr>
              <a:t>に属するかを返す</a:t>
            </a:r>
            <a:endParaRPr lang="ja-JP" altLang="en-US" sz="800" b="0">
              <a:solidFill>
                <a:srgbClr val="CCCCCC"/>
              </a:solidFill>
              <a:effectLst/>
              <a:latin typeface="Menlo" panose="020B0609030804020204" pitchFamily="49" charset="0"/>
            </a:endParaRPr>
          </a:p>
          <a:p>
            <a:r>
              <a:rPr lang="en" altLang="ja-JP" sz="800" b="0" dirty="0" err="1">
                <a:solidFill>
                  <a:srgbClr val="9CDCFE"/>
                </a:solidFill>
                <a:effectLst/>
                <a:latin typeface="Menlo" panose="020B0609030804020204" pitchFamily="49" charset="0"/>
              </a:rPr>
              <a:t>member_df</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t>
            </a:r>
            <a:r>
              <a:rPr lang="en" altLang="ja-JP" sz="800" b="0" dirty="0" err="1">
                <a:solidFill>
                  <a:srgbClr val="CE9178"/>
                </a:solidFill>
                <a:effectLst/>
                <a:latin typeface="Menlo" panose="020B0609030804020204" pitchFamily="49" charset="0"/>
              </a:rPr>
              <a:t>Age_Group</a:t>
            </a:r>
            <a:r>
              <a:rPr lang="en" altLang="ja-JP" sz="800" b="0" dirty="0">
                <a:solidFill>
                  <a:srgbClr val="CE9178"/>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 </a:t>
            </a:r>
            <a:r>
              <a:rPr lang="en" altLang="ja-JP" sz="800" b="0" dirty="0">
                <a:solidFill>
                  <a:srgbClr val="D4D4D4"/>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 </a:t>
            </a:r>
            <a:r>
              <a:rPr lang="en" altLang="ja-JP" sz="800" b="0" dirty="0" err="1">
                <a:solidFill>
                  <a:srgbClr val="4EC9B0"/>
                </a:solidFill>
                <a:effectLst/>
                <a:latin typeface="Menlo" panose="020B0609030804020204" pitchFamily="49" charset="0"/>
              </a:rPr>
              <a:t>pd</a:t>
            </a:r>
            <a:r>
              <a:rPr lang="en" altLang="ja-JP" sz="800" b="0" dirty="0" err="1">
                <a:solidFill>
                  <a:srgbClr val="CCCCCC"/>
                </a:solidFill>
                <a:effectLst/>
                <a:latin typeface="Menlo" panose="020B0609030804020204" pitchFamily="49" charset="0"/>
              </a:rPr>
              <a:t>.</a:t>
            </a:r>
            <a:r>
              <a:rPr lang="en" altLang="ja-JP" sz="800" b="0" dirty="0" err="1">
                <a:solidFill>
                  <a:srgbClr val="DCDCAA"/>
                </a:solidFill>
                <a:effectLst/>
                <a:latin typeface="Menlo" panose="020B0609030804020204" pitchFamily="49" charset="0"/>
              </a:rPr>
              <a:t>cut</a:t>
            </a:r>
            <a:r>
              <a:rPr lang="en" altLang="ja-JP" sz="800" b="0" dirty="0">
                <a:solidFill>
                  <a:srgbClr val="CCCCCC"/>
                </a:solidFill>
                <a:effectLst/>
                <a:latin typeface="Menlo" panose="020B0609030804020204" pitchFamily="49" charset="0"/>
              </a:rPr>
              <a:t>(</a:t>
            </a:r>
            <a:r>
              <a:rPr lang="en" altLang="ja-JP" sz="800" b="0" dirty="0" err="1">
                <a:solidFill>
                  <a:srgbClr val="9CDCFE"/>
                </a:solidFill>
                <a:effectLst/>
                <a:latin typeface="Menlo" panose="020B0609030804020204" pitchFamily="49" charset="0"/>
              </a:rPr>
              <a:t>member_df</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'Age'</a:t>
            </a:r>
            <a:r>
              <a:rPr lang="en" altLang="ja-JP" sz="800" b="0" dirty="0">
                <a:solidFill>
                  <a:srgbClr val="CCCCCC"/>
                </a:solidFill>
                <a:effectLst/>
                <a:latin typeface="Menlo" panose="020B0609030804020204" pitchFamily="49" charset="0"/>
              </a:rPr>
              <a:t>], </a:t>
            </a:r>
            <a:r>
              <a:rPr lang="en" altLang="ja-JP" sz="800" b="0" dirty="0">
                <a:solidFill>
                  <a:srgbClr val="9CDCFE"/>
                </a:solidFill>
                <a:effectLst/>
                <a:latin typeface="Menlo" panose="020B0609030804020204" pitchFamily="49" charset="0"/>
              </a:rPr>
              <a:t>bins</a:t>
            </a:r>
            <a:r>
              <a:rPr lang="en" altLang="ja-JP" sz="800" b="0" dirty="0">
                <a:solidFill>
                  <a:srgbClr val="D4D4D4"/>
                </a:solidFill>
                <a:effectLst/>
                <a:latin typeface="Menlo" panose="020B0609030804020204" pitchFamily="49" charset="0"/>
              </a:rPr>
              <a:t>=</a:t>
            </a:r>
            <a:r>
              <a:rPr lang="en" altLang="ja-JP" sz="800" b="0" dirty="0" err="1">
                <a:solidFill>
                  <a:srgbClr val="9CDCFE"/>
                </a:solidFill>
                <a:effectLst/>
                <a:latin typeface="Menlo" panose="020B0609030804020204" pitchFamily="49" charset="0"/>
              </a:rPr>
              <a:t>age_bins</a:t>
            </a:r>
            <a:r>
              <a:rPr lang="en" altLang="ja-JP" sz="800" b="0" dirty="0">
                <a:solidFill>
                  <a:srgbClr val="CCCCCC"/>
                </a:solidFill>
                <a:effectLst/>
                <a:latin typeface="Menlo" panose="020B0609030804020204" pitchFamily="49" charset="0"/>
              </a:rPr>
              <a:t>, </a:t>
            </a:r>
            <a:r>
              <a:rPr lang="en" altLang="ja-JP" sz="800" b="0" dirty="0">
                <a:solidFill>
                  <a:srgbClr val="9CDCFE"/>
                </a:solidFill>
                <a:effectLst/>
                <a:latin typeface="Menlo" panose="020B0609030804020204" pitchFamily="49" charset="0"/>
              </a:rPr>
              <a:t>labels</a:t>
            </a:r>
            <a:r>
              <a:rPr lang="en" altLang="ja-JP" sz="800" b="0" dirty="0">
                <a:solidFill>
                  <a:srgbClr val="D4D4D4"/>
                </a:solidFill>
                <a:effectLst/>
                <a:latin typeface="Menlo" panose="020B0609030804020204" pitchFamily="49" charset="0"/>
              </a:rPr>
              <a:t>=</a:t>
            </a:r>
            <a:r>
              <a:rPr lang="en" altLang="ja-JP" sz="800" b="0" dirty="0" err="1">
                <a:solidFill>
                  <a:srgbClr val="9CDCFE"/>
                </a:solidFill>
                <a:effectLst/>
                <a:latin typeface="Menlo" panose="020B0609030804020204" pitchFamily="49" charset="0"/>
              </a:rPr>
              <a:t>age_labels</a:t>
            </a:r>
            <a:r>
              <a:rPr lang="en" altLang="ja-JP" sz="800" b="0" dirty="0">
                <a:solidFill>
                  <a:srgbClr val="CCCCCC"/>
                </a:solidFill>
                <a:effectLst/>
                <a:latin typeface="Menlo" panose="020B0609030804020204" pitchFamily="49" charset="0"/>
              </a:rPr>
              <a:t>) </a:t>
            </a:r>
            <a:r>
              <a:rPr lang="en" altLang="ja-JP" sz="800" b="0" dirty="0">
                <a:solidFill>
                  <a:srgbClr val="6A9955"/>
                </a:solidFill>
                <a:effectLst/>
                <a:latin typeface="Menlo" panose="020B0609030804020204" pitchFamily="49" charset="0"/>
              </a:rPr>
              <a:t># </a:t>
            </a:r>
            <a:r>
              <a:rPr lang="ja-JP" altLang="en-US" sz="800" b="0">
                <a:solidFill>
                  <a:srgbClr val="6A9955"/>
                </a:solidFill>
                <a:effectLst/>
                <a:latin typeface="Menlo" panose="020B0609030804020204" pitchFamily="49" charset="0"/>
              </a:rPr>
              <a:t>新しいカラムに格納</a:t>
            </a:r>
            <a:endParaRPr lang="ja-JP" altLang="en-US" sz="800" b="0">
              <a:solidFill>
                <a:srgbClr val="CCCCCC"/>
              </a:solidFill>
              <a:effectLst/>
              <a:latin typeface="Menlo" panose="020B0609030804020204" pitchFamily="49" charset="0"/>
            </a:endParaRPr>
          </a:p>
          <a:p>
            <a:r>
              <a:rPr lang="en" altLang="ja-JP" sz="800" b="0" dirty="0" err="1">
                <a:solidFill>
                  <a:srgbClr val="9CDCFE"/>
                </a:solidFill>
                <a:effectLst/>
                <a:latin typeface="Menlo" panose="020B0609030804020204" pitchFamily="49" charset="0"/>
              </a:rPr>
              <a:t>member_df</a:t>
            </a:r>
            <a:r>
              <a:rPr lang="en" altLang="ja-JP" sz="800" b="0" dirty="0" err="1">
                <a:solidFill>
                  <a:srgbClr val="CCCCCC"/>
                </a:solidFill>
                <a:effectLst/>
                <a:latin typeface="Menlo" panose="020B0609030804020204" pitchFamily="49" charset="0"/>
              </a:rPr>
              <a:t>.</a:t>
            </a:r>
            <a:r>
              <a:rPr lang="en" altLang="ja-JP" sz="800" b="0" dirty="0" err="1">
                <a:solidFill>
                  <a:srgbClr val="DCDCAA"/>
                </a:solidFill>
                <a:effectLst/>
                <a:latin typeface="Menlo" panose="020B0609030804020204" pitchFamily="49" charset="0"/>
              </a:rPr>
              <a:t>groupby</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t>
            </a:r>
            <a:r>
              <a:rPr lang="en" altLang="ja-JP" sz="800" b="0" dirty="0" err="1">
                <a:solidFill>
                  <a:srgbClr val="CE9178"/>
                </a:solidFill>
                <a:effectLst/>
                <a:latin typeface="Menlo" panose="020B0609030804020204" pitchFamily="49" charset="0"/>
              </a:rPr>
              <a:t>Age_Group</a:t>
            </a:r>
            <a:r>
              <a:rPr lang="en" altLang="ja-JP" sz="800" b="0" dirty="0">
                <a:solidFill>
                  <a:srgbClr val="CE9178"/>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t>
            </a:r>
            <a:r>
              <a:rPr lang="en" altLang="ja-JP" sz="800" b="0" dirty="0" err="1">
                <a:solidFill>
                  <a:srgbClr val="CE9178"/>
                </a:solidFill>
                <a:effectLst/>
                <a:latin typeface="Menlo" panose="020B0609030804020204" pitchFamily="49" charset="0"/>
              </a:rPr>
              <a:t>Member_ID</a:t>
            </a:r>
            <a:r>
              <a:rPr lang="en" altLang="ja-JP" sz="800" b="0" dirty="0">
                <a:solidFill>
                  <a:srgbClr val="CE9178"/>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a:t>
            </a:r>
            <a:r>
              <a:rPr lang="en" altLang="ja-JP" sz="800" b="0" dirty="0">
                <a:solidFill>
                  <a:srgbClr val="DCDCAA"/>
                </a:solidFill>
                <a:effectLst/>
                <a:latin typeface="Menlo" panose="020B0609030804020204" pitchFamily="49" charset="0"/>
              </a:rPr>
              <a:t>count</a:t>
            </a:r>
            <a:r>
              <a:rPr lang="en" altLang="ja-JP" sz="800" b="0" dirty="0">
                <a:solidFill>
                  <a:srgbClr val="CCCCCC"/>
                </a:solidFill>
                <a:effectLst/>
                <a:latin typeface="Menlo" panose="020B0609030804020204" pitchFamily="49" charset="0"/>
              </a:rPr>
              <a:t>().</a:t>
            </a:r>
            <a:r>
              <a:rPr lang="en" altLang="ja-JP" sz="800" b="0" dirty="0" err="1">
                <a:solidFill>
                  <a:srgbClr val="DCDCAA"/>
                </a:solidFill>
                <a:effectLst/>
                <a:latin typeface="Menlo" panose="020B0609030804020204" pitchFamily="49" charset="0"/>
              </a:rPr>
              <a:t>reset_index</a:t>
            </a:r>
            <a:r>
              <a:rPr lang="en" altLang="ja-JP" sz="800" b="0" dirty="0">
                <a:solidFill>
                  <a:srgbClr val="CCCCCC"/>
                </a:solidFill>
                <a:effectLst/>
                <a:latin typeface="Menlo" panose="020B0609030804020204" pitchFamily="49" charset="0"/>
              </a:rPr>
              <a:t>() </a:t>
            </a:r>
            <a:r>
              <a:rPr lang="en" altLang="ja-JP" sz="800" b="0" dirty="0">
                <a:solidFill>
                  <a:srgbClr val="6A9955"/>
                </a:solidFill>
                <a:effectLst/>
                <a:latin typeface="Menlo" panose="020B0609030804020204" pitchFamily="49" charset="0"/>
              </a:rPr>
              <a:t># </a:t>
            </a:r>
            <a:r>
              <a:rPr lang="en" altLang="ja-JP" sz="800" b="0" dirty="0" err="1">
                <a:solidFill>
                  <a:srgbClr val="6A9955"/>
                </a:solidFill>
                <a:effectLst/>
                <a:latin typeface="Menlo" panose="020B0609030804020204" pitchFamily="49" charset="0"/>
              </a:rPr>
              <a:t>Age_Group</a:t>
            </a:r>
            <a:r>
              <a:rPr lang="ja-JP" altLang="en-US" sz="800" b="0">
                <a:solidFill>
                  <a:srgbClr val="6A9955"/>
                </a:solidFill>
                <a:effectLst/>
                <a:latin typeface="Menlo" panose="020B0609030804020204" pitchFamily="49" charset="0"/>
              </a:rPr>
              <a:t>ごとに</a:t>
            </a:r>
            <a:r>
              <a:rPr lang="en" altLang="ja-JP" sz="800" b="0" dirty="0" err="1">
                <a:solidFill>
                  <a:srgbClr val="6A9955"/>
                </a:solidFill>
                <a:effectLst/>
                <a:latin typeface="Menlo" panose="020B0609030804020204" pitchFamily="49" charset="0"/>
              </a:rPr>
              <a:t>Member_ID</a:t>
            </a:r>
            <a:r>
              <a:rPr lang="ja-JP" altLang="en-US" sz="800" b="0">
                <a:solidFill>
                  <a:srgbClr val="6A9955"/>
                </a:solidFill>
                <a:effectLst/>
                <a:latin typeface="Menlo" panose="020B0609030804020204" pitchFamily="49" charset="0"/>
              </a:rPr>
              <a:t>をカウント</a:t>
            </a:r>
            <a:endParaRPr lang="ja-JP" altLang="en-US" sz="800" b="0">
              <a:solidFill>
                <a:srgbClr val="CCCCCC"/>
              </a:solidFill>
              <a:effectLst/>
              <a:latin typeface="Menlo" panose="020B0609030804020204" pitchFamily="49" charset="0"/>
            </a:endParaRPr>
          </a:p>
          <a:p>
            <a:br>
              <a:rPr lang="ja-JP" altLang="en-US" sz="800" b="0">
                <a:solidFill>
                  <a:srgbClr val="CCCCCC"/>
                </a:solidFill>
                <a:effectLst/>
                <a:latin typeface="Menlo" panose="020B0609030804020204" pitchFamily="49" charset="0"/>
              </a:rPr>
            </a:br>
            <a:r>
              <a:rPr lang="en-US" altLang="ja-JP" sz="800" b="0" dirty="0">
                <a:solidFill>
                  <a:srgbClr val="6A9955"/>
                </a:solidFill>
                <a:effectLst/>
                <a:latin typeface="Menlo" panose="020B0609030804020204" pitchFamily="49" charset="0"/>
              </a:rPr>
              <a:t># </a:t>
            </a:r>
            <a:r>
              <a:rPr lang="en" altLang="ja-JP" sz="800" b="0" dirty="0" err="1">
                <a:solidFill>
                  <a:srgbClr val="6A9955"/>
                </a:solidFill>
                <a:effectLst/>
                <a:latin typeface="Menlo" panose="020B0609030804020204" pitchFamily="49" charset="0"/>
              </a:rPr>
              <a:t>Age_Group</a:t>
            </a:r>
            <a:r>
              <a:rPr lang="ja-JP" altLang="en-US" sz="800" b="0">
                <a:solidFill>
                  <a:srgbClr val="6A9955"/>
                </a:solidFill>
                <a:effectLst/>
                <a:latin typeface="Menlo" panose="020B0609030804020204" pitchFamily="49" charset="0"/>
              </a:rPr>
              <a:t>に</a:t>
            </a:r>
            <a:r>
              <a:rPr lang="en" altLang="ja-JP" sz="800" b="0" dirty="0" err="1">
                <a:solidFill>
                  <a:srgbClr val="6A9955"/>
                </a:solidFill>
                <a:effectLst/>
                <a:latin typeface="Menlo" panose="020B0609030804020204" pitchFamily="49" charset="0"/>
              </a:rPr>
              <a:t>NaN</a:t>
            </a:r>
            <a:r>
              <a:rPr lang="ja-JP" altLang="en-US" sz="800" b="0">
                <a:solidFill>
                  <a:srgbClr val="6A9955"/>
                </a:solidFill>
                <a:effectLst/>
                <a:latin typeface="Menlo" panose="020B0609030804020204" pitchFamily="49" charset="0"/>
              </a:rPr>
              <a:t>が含まれる原因</a:t>
            </a:r>
            <a:endParaRPr lang="ja-JP" altLang="en-US" sz="800" b="0">
              <a:solidFill>
                <a:srgbClr val="CCCCCC"/>
              </a:solidFill>
              <a:effectLst/>
              <a:latin typeface="Menlo" panose="020B0609030804020204" pitchFamily="49" charset="0"/>
            </a:endParaRPr>
          </a:p>
          <a:p>
            <a:r>
              <a:rPr lang="en-US" altLang="ja-JP" sz="800" b="0" dirty="0">
                <a:solidFill>
                  <a:srgbClr val="6A9955"/>
                </a:solidFill>
                <a:effectLst/>
                <a:latin typeface="Menlo" panose="020B0609030804020204" pitchFamily="49" charset="0"/>
              </a:rPr>
              <a:t># </a:t>
            </a:r>
            <a:r>
              <a:rPr lang="en" altLang="ja-JP" sz="800" b="0" dirty="0">
                <a:solidFill>
                  <a:srgbClr val="6A9955"/>
                </a:solidFill>
                <a:effectLst/>
                <a:latin typeface="Menlo" panose="020B0609030804020204" pitchFamily="49" charset="0"/>
              </a:rPr>
              <a:t>cut</a:t>
            </a:r>
            <a:r>
              <a:rPr lang="ja-JP" altLang="en-US" sz="800" b="0">
                <a:solidFill>
                  <a:srgbClr val="6A9955"/>
                </a:solidFill>
                <a:effectLst/>
                <a:latin typeface="Menlo" panose="020B0609030804020204" pitchFamily="49" charset="0"/>
              </a:rPr>
              <a:t>関数は</a:t>
            </a:r>
            <a:r>
              <a:rPr lang="en" altLang="ja-JP" sz="800" b="0" dirty="0">
                <a:solidFill>
                  <a:srgbClr val="6A9955"/>
                </a:solidFill>
                <a:effectLst/>
                <a:latin typeface="Menlo" panose="020B0609030804020204" pitchFamily="49" charset="0"/>
              </a:rPr>
              <a:t>bins</a:t>
            </a:r>
            <a:r>
              <a:rPr lang="ja-JP" altLang="en-US" sz="800" b="0">
                <a:solidFill>
                  <a:srgbClr val="6A9955"/>
                </a:solidFill>
                <a:effectLst/>
                <a:latin typeface="Menlo" panose="020B0609030804020204" pitchFamily="49" charset="0"/>
              </a:rPr>
              <a:t>の値の</a:t>
            </a:r>
            <a:r>
              <a:rPr lang="en-US" altLang="ja-JP" sz="800" b="0" dirty="0">
                <a:solidFill>
                  <a:srgbClr val="6A9955"/>
                </a:solidFill>
                <a:effectLst/>
                <a:latin typeface="Menlo" panose="020B0609030804020204" pitchFamily="49" charset="0"/>
              </a:rPr>
              <a:t>+1</a:t>
            </a:r>
            <a:r>
              <a:rPr lang="ja-JP" altLang="en-US" sz="800" b="0">
                <a:solidFill>
                  <a:srgbClr val="6A9955"/>
                </a:solidFill>
                <a:effectLst/>
                <a:latin typeface="Menlo" panose="020B0609030804020204" pitchFamily="49" charset="0"/>
              </a:rPr>
              <a:t>の部分を見ている</a:t>
            </a:r>
            <a:endParaRPr lang="ja-JP" altLang="en-US" sz="800" b="0">
              <a:solidFill>
                <a:srgbClr val="CCCCCC"/>
              </a:solidFill>
              <a:effectLst/>
              <a:latin typeface="Menlo" panose="020B0609030804020204" pitchFamily="49" charset="0"/>
            </a:endParaRPr>
          </a:p>
          <a:p>
            <a:r>
              <a:rPr lang="en-US" altLang="ja-JP" sz="800" b="0" dirty="0">
                <a:solidFill>
                  <a:srgbClr val="6A9955"/>
                </a:solidFill>
                <a:effectLst/>
                <a:latin typeface="Menlo" panose="020B0609030804020204" pitchFamily="49" charset="0"/>
              </a:rPr>
              <a:t># </a:t>
            </a:r>
            <a:r>
              <a:rPr lang="ja-JP" altLang="en-US" sz="800" b="0">
                <a:solidFill>
                  <a:srgbClr val="6A9955"/>
                </a:solidFill>
                <a:effectLst/>
                <a:latin typeface="Menlo" panose="020B0609030804020204" pitchFamily="49" charset="0"/>
              </a:rPr>
              <a:t>例</a:t>
            </a:r>
            <a:r>
              <a:rPr lang="en-US" altLang="ja-JP" sz="800" b="0" dirty="0">
                <a:solidFill>
                  <a:srgbClr val="6A9955"/>
                </a:solidFill>
                <a:effectLst/>
                <a:latin typeface="Menlo" panose="020B0609030804020204" pitchFamily="49" charset="0"/>
              </a:rPr>
              <a:t>: </a:t>
            </a:r>
            <a:r>
              <a:rPr lang="en" altLang="ja-JP" sz="800" b="0" dirty="0">
                <a:solidFill>
                  <a:srgbClr val="6A9955"/>
                </a:solidFill>
                <a:effectLst/>
                <a:latin typeface="Menlo" panose="020B0609030804020204" pitchFamily="49" charset="0"/>
              </a:rPr>
              <a:t>min+1~, 30+1~, 50+1~, 65+1~</a:t>
            </a:r>
            <a:endParaRPr lang="en" altLang="ja-JP" sz="800" b="0" dirty="0">
              <a:solidFill>
                <a:srgbClr val="CCCCCC"/>
              </a:solidFill>
              <a:effectLst/>
              <a:latin typeface="Menlo" panose="020B0609030804020204" pitchFamily="49" charset="0"/>
            </a:endParaRPr>
          </a:p>
          <a:p>
            <a:r>
              <a:rPr lang="en" altLang="ja-JP" sz="800" b="0" dirty="0">
                <a:solidFill>
                  <a:srgbClr val="6A9955"/>
                </a:solidFill>
                <a:effectLst/>
                <a:latin typeface="Menlo" panose="020B0609030804020204" pitchFamily="49" charset="0"/>
              </a:rPr>
              <a:t># </a:t>
            </a:r>
            <a:r>
              <a:rPr lang="ja-JP" altLang="en-US" sz="800" b="0">
                <a:solidFill>
                  <a:srgbClr val="6A9955"/>
                </a:solidFill>
                <a:effectLst/>
                <a:latin typeface="Menlo" panose="020B0609030804020204" pitchFamily="49" charset="0"/>
              </a:rPr>
              <a:t>なので、</a:t>
            </a:r>
            <a:r>
              <a:rPr lang="en" altLang="ja-JP" sz="800" b="0" dirty="0">
                <a:solidFill>
                  <a:srgbClr val="6A9955"/>
                </a:solidFill>
                <a:effectLst/>
                <a:latin typeface="Menlo" panose="020B0609030804020204" pitchFamily="49" charset="0"/>
              </a:rPr>
              <a:t>min</a:t>
            </a:r>
            <a:r>
              <a:rPr lang="ja-JP" altLang="en-US" sz="800" b="0">
                <a:solidFill>
                  <a:srgbClr val="6A9955"/>
                </a:solidFill>
                <a:effectLst/>
                <a:latin typeface="Menlo" panose="020B0609030804020204" pitchFamily="49" charset="0"/>
              </a:rPr>
              <a:t>のサンプルは含まれずに</a:t>
            </a:r>
            <a:r>
              <a:rPr lang="en" altLang="ja-JP" sz="800" b="0" dirty="0" err="1">
                <a:solidFill>
                  <a:srgbClr val="6A9955"/>
                </a:solidFill>
                <a:effectLst/>
                <a:latin typeface="Menlo" panose="020B0609030804020204" pitchFamily="49" charset="0"/>
              </a:rPr>
              <a:t>NaN</a:t>
            </a:r>
            <a:r>
              <a:rPr lang="ja-JP" altLang="en-US" sz="800" b="0">
                <a:solidFill>
                  <a:srgbClr val="6A9955"/>
                </a:solidFill>
                <a:effectLst/>
                <a:latin typeface="Menlo" panose="020B0609030804020204" pitchFamily="49" charset="0"/>
              </a:rPr>
              <a:t>になってしまうので、</a:t>
            </a:r>
            <a:r>
              <a:rPr lang="en-US" altLang="ja-JP" sz="800" b="0" dirty="0">
                <a:solidFill>
                  <a:srgbClr val="6A9955"/>
                </a:solidFill>
                <a:effectLst/>
                <a:latin typeface="Menlo" panose="020B0609030804020204" pitchFamily="49" charset="0"/>
              </a:rPr>
              <a:t>-1</a:t>
            </a:r>
            <a:r>
              <a:rPr lang="ja-JP" altLang="en-US" sz="800" b="0">
                <a:solidFill>
                  <a:srgbClr val="6A9955"/>
                </a:solidFill>
                <a:effectLst/>
                <a:latin typeface="Menlo" panose="020B0609030804020204" pitchFamily="49" charset="0"/>
              </a:rPr>
              <a:t>をする</a:t>
            </a:r>
            <a:endParaRPr lang="en-US" altLang="ja-JP" sz="800" b="0" dirty="0">
              <a:solidFill>
                <a:srgbClr val="6A9955"/>
              </a:solidFill>
              <a:effectLst/>
              <a:latin typeface="Menlo" panose="020B0609030804020204" pitchFamily="49" charset="0"/>
            </a:endParaRPr>
          </a:p>
          <a:p>
            <a:endParaRPr lang="en-US" altLang="ja-JP" sz="800" dirty="0">
              <a:solidFill>
                <a:srgbClr val="6A9955"/>
              </a:solidFill>
              <a:latin typeface="Menlo" panose="020B0609030804020204" pitchFamily="49" charset="0"/>
            </a:endParaRPr>
          </a:p>
          <a:p>
            <a:r>
              <a:rPr lang="en-US" altLang="ja-JP" sz="800" b="0" dirty="0">
                <a:solidFill>
                  <a:schemeClr val="accent6"/>
                </a:solidFill>
                <a:effectLst/>
                <a:latin typeface="Menlo" panose="020B0609030804020204" pitchFamily="49" charset="0"/>
              </a:rPr>
              <a:t># </a:t>
            </a:r>
            <a:r>
              <a:rPr lang="ja-JP" altLang="en-US" sz="800" b="0">
                <a:solidFill>
                  <a:schemeClr val="accent6"/>
                </a:solidFill>
                <a:effectLst/>
                <a:latin typeface="Menlo" panose="020B0609030804020204" pitchFamily="49" charset="0"/>
              </a:rPr>
              <a:t>会員になってからの日数（</a:t>
            </a:r>
            <a:r>
              <a:rPr lang="en" altLang="ja-JP" sz="800" b="0" dirty="0" err="1">
                <a:solidFill>
                  <a:schemeClr val="accent6"/>
                </a:solidFill>
                <a:effectLst/>
                <a:latin typeface="Menlo" panose="020B0609030804020204" pitchFamily="49" charset="0"/>
              </a:rPr>
              <a:t>Days_Since_Registration</a:t>
            </a:r>
            <a:r>
              <a:rPr lang="ja-JP" altLang="en" sz="800" b="0">
                <a:solidFill>
                  <a:schemeClr val="accent6"/>
                </a:solidFill>
                <a:effectLst/>
                <a:latin typeface="Menlo" panose="020B0609030804020204" pitchFamily="49" charset="0"/>
              </a:rPr>
              <a:t>）</a:t>
            </a:r>
            <a:r>
              <a:rPr lang="ja-JP" altLang="en-US" sz="800" b="0">
                <a:solidFill>
                  <a:schemeClr val="accent6"/>
                </a:solidFill>
                <a:effectLst/>
                <a:latin typeface="Menlo" panose="020B0609030804020204" pitchFamily="49" charset="0"/>
              </a:rPr>
              <a:t>のグループ（</a:t>
            </a:r>
            <a:r>
              <a:rPr lang="en-US" altLang="ja-JP" sz="800" b="0" dirty="0">
                <a:solidFill>
                  <a:schemeClr val="accent6"/>
                </a:solidFill>
                <a:effectLst/>
                <a:latin typeface="Menlo" panose="020B0609030804020204" pitchFamily="49" charset="0"/>
              </a:rPr>
              <a:t>〜1</a:t>
            </a:r>
            <a:r>
              <a:rPr lang="ja-JP" altLang="en-US" sz="800" b="0">
                <a:solidFill>
                  <a:schemeClr val="accent6"/>
                </a:solidFill>
                <a:effectLst/>
                <a:latin typeface="Menlo" panose="020B0609030804020204" pitchFamily="49" charset="0"/>
              </a:rPr>
              <a:t>年、</a:t>
            </a:r>
            <a:r>
              <a:rPr lang="en-US" altLang="ja-JP" sz="800" b="0" dirty="0">
                <a:solidFill>
                  <a:schemeClr val="accent6"/>
                </a:solidFill>
                <a:effectLst/>
                <a:latin typeface="Menlo" panose="020B0609030804020204" pitchFamily="49" charset="0"/>
              </a:rPr>
              <a:t>1</a:t>
            </a:r>
            <a:r>
              <a:rPr lang="ja-JP" altLang="en-US" sz="800" b="0">
                <a:solidFill>
                  <a:schemeClr val="accent6"/>
                </a:solidFill>
                <a:effectLst/>
                <a:latin typeface="Menlo" panose="020B0609030804020204" pitchFamily="49" charset="0"/>
              </a:rPr>
              <a:t>年</a:t>
            </a:r>
            <a:r>
              <a:rPr lang="en-US" altLang="ja-JP" sz="800" b="0" dirty="0">
                <a:solidFill>
                  <a:schemeClr val="accent6"/>
                </a:solidFill>
                <a:effectLst/>
                <a:latin typeface="Menlo" panose="020B0609030804020204" pitchFamily="49" charset="0"/>
              </a:rPr>
              <a:t>〜2</a:t>
            </a:r>
            <a:r>
              <a:rPr lang="ja-JP" altLang="en-US" sz="800" b="0">
                <a:solidFill>
                  <a:schemeClr val="accent6"/>
                </a:solidFill>
                <a:effectLst/>
                <a:latin typeface="Menlo" panose="020B0609030804020204" pitchFamily="49" charset="0"/>
              </a:rPr>
              <a:t>年</a:t>
            </a:r>
            <a:r>
              <a:rPr lang="en-US" altLang="ja-JP" sz="800" b="0" dirty="0">
                <a:solidFill>
                  <a:schemeClr val="accent6"/>
                </a:solidFill>
                <a:effectLst/>
                <a:latin typeface="Menlo" panose="020B0609030804020204" pitchFamily="49" charset="0"/>
              </a:rPr>
              <a:t>, 2</a:t>
            </a:r>
            <a:r>
              <a:rPr lang="ja-JP" altLang="en-US" sz="800" b="0">
                <a:solidFill>
                  <a:schemeClr val="accent6"/>
                </a:solidFill>
                <a:effectLst/>
                <a:latin typeface="Menlo" panose="020B0609030804020204" pitchFamily="49" charset="0"/>
              </a:rPr>
              <a:t>年</a:t>
            </a:r>
            <a:r>
              <a:rPr lang="en-US" altLang="ja-JP" sz="800" b="0" dirty="0">
                <a:solidFill>
                  <a:schemeClr val="accent6"/>
                </a:solidFill>
                <a:effectLst/>
                <a:latin typeface="Menlo" panose="020B0609030804020204" pitchFamily="49" charset="0"/>
              </a:rPr>
              <a:t>〜</a:t>
            </a:r>
            <a:r>
              <a:rPr lang="ja-JP" altLang="en-US" sz="800" b="0">
                <a:solidFill>
                  <a:schemeClr val="accent6"/>
                </a:solidFill>
                <a:effectLst/>
                <a:latin typeface="Menlo" panose="020B0609030804020204" pitchFamily="49" charset="0"/>
              </a:rPr>
              <a:t>）を作成し、各グループの会員数を集計する際の解答例</a:t>
            </a:r>
          </a:p>
          <a:p>
            <a:r>
              <a:rPr lang="en" altLang="ja-JP" sz="800" b="0" dirty="0" err="1">
                <a:solidFill>
                  <a:srgbClr val="9CDCFE"/>
                </a:solidFill>
                <a:effectLst/>
                <a:latin typeface="Menlo" panose="020B0609030804020204" pitchFamily="49" charset="0"/>
              </a:rPr>
              <a:t>year_bins</a:t>
            </a:r>
            <a:r>
              <a:rPr lang="en" altLang="ja-JP" sz="800" b="0" dirty="0">
                <a:solidFill>
                  <a:srgbClr val="CCCCCC"/>
                </a:solidFill>
                <a:effectLst/>
                <a:latin typeface="Menlo" panose="020B0609030804020204" pitchFamily="49" charset="0"/>
              </a:rPr>
              <a:t> </a:t>
            </a:r>
            <a:r>
              <a:rPr lang="en" altLang="ja-JP" sz="800" b="0" dirty="0">
                <a:solidFill>
                  <a:srgbClr val="D4D4D4"/>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 [</a:t>
            </a:r>
            <a:r>
              <a:rPr lang="en" altLang="ja-JP" sz="800" b="0" dirty="0">
                <a:solidFill>
                  <a:srgbClr val="DCDCAA"/>
                </a:solidFill>
                <a:effectLst/>
                <a:latin typeface="Menlo" panose="020B0609030804020204" pitchFamily="49" charset="0"/>
              </a:rPr>
              <a:t>min</a:t>
            </a:r>
            <a:r>
              <a:rPr lang="en" altLang="ja-JP" sz="800" b="0" dirty="0">
                <a:solidFill>
                  <a:srgbClr val="CCCCCC"/>
                </a:solidFill>
                <a:effectLst/>
                <a:latin typeface="Menlo" panose="020B0609030804020204" pitchFamily="49" charset="0"/>
              </a:rPr>
              <a:t>(</a:t>
            </a:r>
            <a:r>
              <a:rPr lang="en" altLang="ja-JP" sz="800" b="0" dirty="0" err="1">
                <a:solidFill>
                  <a:srgbClr val="9CDCFE"/>
                </a:solidFill>
                <a:effectLst/>
                <a:latin typeface="Menlo" panose="020B0609030804020204" pitchFamily="49" charset="0"/>
              </a:rPr>
              <a:t>member_df</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t>
            </a:r>
            <a:r>
              <a:rPr lang="en" altLang="ja-JP" sz="800" b="0" dirty="0" err="1">
                <a:solidFill>
                  <a:srgbClr val="CE9178"/>
                </a:solidFill>
                <a:effectLst/>
                <a:latin typeface="Menlo" panose="020B0609030804020204" pitchFamily="49" charset="0"/>
              </a:rPr>
              <a:t>Days_Since_Registration</a:t>
            </a:r>
            <a:r>
              <a:rPr lang="en" altLang="ja-JP" sz="800" b="0" dirty="0">
                <a:solidFill>
                  <a:srgbClr val="CE9178"/>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a:t>
            </a:r>
            <a:r>
              <a:rPr lang="en" altLang="ja-JP" sz="800" b="0" dirty="0">
                <a:solidFill>
                  <a:srgbClr val="D4D4D4"/>
                </a:solidFill>
                <a:effectLst/>
                <a:latin typeface="Menlo" panose="020B0609030804020204" pitchFamily="49" charset="0"/>
              </a:rPr>
              <a:t>-</a:t>
            </a:r>
            <a:r>
              <a:rPr lang="en" altLang="ja-JP" sz="800" b="0" dirty="0">
                <a:solidFill>
                  <a:srgbClr val="B5CEA8"/>
                </a:solidFill>
                <a:effectLst/>
                <a:latin typeface="Menlo" panose="020B0609030804020204" pitchFamily="49" charset="0"/>
              </a:rPr>
              <a:t>1</a:t>
            </a:r>
            <a:r>
              <a:rPr lang="en" altLang="ja-JP" sz="800" b="0" dirty="0">
                <a:solidFill>
                  <a:srgbClr val="CCCCCC"/>
                </a:solidFill>
                <a:effectLst/>
                <a:latin typeface="Menlo" panose="020B0609030804020204" pitchFamily="49" charset="0"/>
              </a:rPr>
              <a:t>, </a:t>
            </a:r>
            <a:r>
              <a:rPr lang="en" altLang="ja-JP" sz="800" b="0" dirty="0">
                <a:solidFill>
                  <a:srgbClr val="B5CEA8"/>
                </a:solidFill>
                <a:effectLst/>
                <a:latin typeface="Menlo" panose="020B0609030804020204" pitchFamily="49" charset="0"/>
              </a:rPr>
              <a:t>365</a:t>
            </a:r>
            <a:r>
              <a:rPr lang="en" altLang="ja-JP" sz="800" b="0" dirty="0">
                <a:solidFill>
                  <a:srgbClr val="CCCCCC"/>
                </a:solidFill>
                <a:effectLst/>
                <a:latin typeface="Menlo" panose="020B0609030804020204" pitchFamily="49" charset="0"/>
              </a:rPr>
              <a:t>, </a:t>
            </a:r>
            <a:r>
              <a:rPr lang="en" altLang="ja-JP" sz="800" b="0" dirty="0">
                <a:solidFill>
                  <a:srgbClr val="B5CEA8"/>
                </a:solidFill>
                <a:effectLst/>
                <a:latin typeface="Menlo" panose="020B0609030804020204" pitchFamily="49" charset="0"/>
              </a:rPr>
              <a:t>710</a:t>
            </a:r>
            <a:r>
              <a:rPr lang="en" altLang="ja-JP" sz="800" b="0" dirty="0">
                <a:solidFill>
                  <a:srgbClr val="CCCCCC"/>
                </a:solidFill>
                <a:effectLst/>
                <a:latin typeface="Menlo" panose="020B0609030804020204" pitchFamily="49" charset="0"/>
              </a:rPr>
              <a:t>, </a:t>
            </a:r>
            <a:r>
              <a:rPr lang="en" altLang="ja-JP" sz="800" b="0" dirty="0">
                <a:solidFill>
                  <a:srgbClr val="DCDCAA"/>
                </a:solidFill>
                <a:effectLst/>
                <a:latin typeface="Menlo" panose="020B0609030804020204" pitchFamily="49" charset="0"/>
              </a:rPr>
              <a:t>max</a:t>
            </a:r>
            <a:r>
              <a:rPr lang="en" altLang="ja-JP" sz="800" b="0" dirty="0">
                <a:solidFill>
                  <a:srgbClr val="CCCCCC"/>
                </a:solidFill>
                <a:effectLst/>
                <a:latin typeface="Menlo" panose="020B0609030804020204" pitchFamily="49" charset="0"/>
              </a:rPr>
              <a:t>(</a:t>
            </a:r>
            <a:r>
              <a:rPr lang="en" altLang="ja-JP" sz="800" b="0" dirty="0" err="1">
                <a:solidFill>
                  <a:srgbClr val="9CDCFE"/>
                </a:solidFill>
                <a:effectLst/>
                <a:latin typeface="Menlo" panose="020B0609030804020204" pitchFamily="49" charset="0"/>
              </a:rPr>
              <a:t>member_df</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t>
            </a:r>
            <a:r>
              <a:rPr lang="en" altLang="ja-JP" sz="800" b="0" dirty="0" err="1">
                <a:solidFill>
                  <a:srgbClr val="CE9178"/>
                </a:solidFill>
                <a:effectLst/>
                <a:latin typeface="Menlo" panose="020B0609030804020204" pitchFamily="49" charset="0"/>
              </a:rPr>
              <a:t>Days_Since_Registration</a:t>
            </a:r>
            <a:r>
              <a:rPr lang="en" altLang="ja-JP" sz="800" b="0" dirty="0">
                <a:solidFill>
                  <a:srgbClr val="CE9178"/>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a:t>
            </a:r>
          </a:p>
          <a:p>
            <a:r>
              <a:rPr lang="en" altLang="ja-JP" sz="800" b="0" dirty="0" err="1">
                <a:solidFill>
                  <a:srgbClr val="9CDCFE"/>
                </a:solidFill>
                <a:effectLst/>
                <a:latin typeface="Menlo" panose="020B0609030804020204" pitchFamily="49" charset="0"/>
              </a:rPr>
              <a:t>year_labels</a:t>
            </a:r>
            <a:r>
              <a:rPr lang="en" altLang="ja-JP" sz="800" b="0" dirty="0">
                <a:solidFill>
                  <a:srgbClr val="CCCCCC"/>
                </a:solidFill>
                <a:effectLst/>
                <a:latin typeface="Menlo" panose="020B0609030804020204" pitchFamily="49" charset="0"/>
              </a:rPr>
              <a:t> </a:t>
            </a:r>
            <a:r>
              <a:rPr lang="en" altLang="ja-JP" sz="800" b="0" dirty="0">
                <a:solidFill>
                  <a:srgbClr val="D4D4D4"/>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 [</a:t>
            </a:r>
            <a:r>
              <a:rPr lang="en" altLang="ja-JP" sz="800" b="0" dirty="0">
                <a:solidFill>
                  <a:srgbClr val="CE9178"/>
                </a:solidFill>
                <a:effectLst/>
                <a:latin typeface="Menlo" panose="020B0609030804020204" pitchFamily="49" charset="0"/>
              </a:rPr>
              <a:t>"-1</a:t>
            </a:r>
            <a:r>
              <a:rPr lang="ja-JP" altLang="en-US" sz="800" b="0">
                <a:solidFill>
                  <a:srgbClr val="CE9178"/>
                </a:solidFill>
                <a:effectLst/>
                <a:latin typeface="Menlo" panose="020B0609030804020204" pitchFamily="49" charset="0"/>
              </a:rPr>
              <a:t>年</a:t>
            </a:r>
            <a:r>
              <a:rPr lang="en-US" altLang="ja-JP" sz="800" b="0" dirty="0">
                <a:solidFill>
                  <a:srgbClr val="CE9178"/>
                </a:solidFill>
                <a:effectLst/>
                <a:latin typeface="Menlo" panose="020B0609030804020204" pitchFamily="49" charset="0"/>
              </a:rPr>
              <a:t>"</a:t>
            </a:r>
            <a:r>
              <a:rPr lang="en-US" altLang="ja-JP" sz="800" b="0" dirty="0">
                <a:solidFill>
                  <a:srgbClr val="CCCCCC"/>
                </a:solidFill>
                <a:effectLst/>
                <a:latin typeface="Menlo" panose="020B0609030804020204" pitchFamily="49" charset="0"/>
              </a:rPr>
              <a:t>, </a:t>
            </a:r>
            <a:r>
              <a:rPr lang="en-US" altLang="ja-JP" sz="800" b="0" dirty="0">
                <a:solidFill>
                  <a:srgbClr val="CE9178"/>
                </a:solidFill>
                <a:effectLst/>
                <a:latin typeface="Menlo" panose="020B0609030804020204" pitchFamily="49" charset="0"/>
              </a:rPr>
              <a:t>"1</a:t>
            </a:r>
            <a:r>
              <a:rPr lang="ja-JP" altLang="en-US" sz="800" b="0">
                <a:solidFill>
                  <a:srgbClr val="CE9178"/>
                </a:solidFill>
                <a:effectLst/>
                <a:latin typeface="Menlo" panose="020B0609030804020204" pitchFamily="49" charset="0"/>
              </a:rPr>
              <a:t>年</a:t>
            </a:r>
            <a:r>
              <a:rPr lang="en-US" altLang="ja-JP" sz="800" b="0" dirty="0">
                <a:solidFill>
                  <a:srgbClr val="CE9178"/>
                </a:solidFill>
                <a:effectLst/>
                <a:latin typeface="Menlo" panose="020B0609030804020204" pitchFamily="49" charset="0"/>
              </a:rPr>
              <a:t>-2</a:t>
            </a:r>
            <a:r>
              <a:rPr lang="ja-JP" altLang="en-US" sz="800" b="0">
                <a:solidFill>
                  <a:srgbClr val="CE9178"/>
                </a:solidFill>
                <a:effectLst/>
                <a:latin typeface="Menlo" panose="020B0609030804020204" pitchFamily="49" charset="0"/>
              </a:rPr>
              <a:t>年</a:t>
            </a:r>
            <a:r>
              <a:rPr lang="en-US" altLang="ja-JP" sz="800" b="0" dirty="0">
                <a:solidFill>
                  <a:srgbClr val="CE9178"/>
                </a:solidFill>
                <a:effectLst/>
                <a:latin typeface="Menlo" panose="020B0609030804020204" pitchFamily="49" charset="0"/>
              </a:rPr>
              <a:t>"</a:t>
            </a:r>
            <a:r>
              <a:rPr lang="en-US" altLang="ja-JP" sz="800" b="0" dirty="0">
                <a:solidFill>
                  <a:srgbClr val="CCCCCC"/>
                </a:solidFill>
                <a:effectLst/>
                <a:latin typeface="Menlo" panose="020B0609030804020204" pitchFamily="49" charset="0"/>
              </a:rPr>
              <a:t>, </a:t>
            </a:r>
            <a:r>
              <a:rPr lang="en-US" altLang="ja-JP" sz="800" b="0" dirty="0">
                <a:solidFill>
                  <a:srgbClr val="CE9178"/>
                </a:solidFill>
                <a:effectLst/>
                <a:latin typeface="Menlo" panose="020B0609030804020204" pitchFamily="49" charset="0"/>
              </a:rPr>
              <a:t>"2</a:t>
            </a:r>
            <a:r>
              <a:rPr lang="ja-JP" altLang="en-US" sz="800" b="0">
                <a:solidFill>
                  <a:srgbClr val="CE9178"/>
                </a:solidFill>
                <a:effectLst/>
                <a:latin typeface="Menlo" panose="020B0609030804020204" pitchFamily="49" charset="0"/>
              </a:rPr>
              <a:t>年</a:t>
            </a:r>
            <a:r>
              <a:rPr lang="en-US" altLang="ja-JP" sz="800" b="0" dirty="0">
                <a:solidFill>
                  <a:srgbClr val="CE9178"/>
                </a:solidFill>
                <a:effectLst/>
                <a:latin typeface="Menlo" panose="020B0609030804020204" pitchFamily="49" charset="0"/>
              </a:rPr>
              <a:t>-"</a:t>
            </a:r>
            <a:r>
              <a:rPr lang="en-US" altLang="ja-JP" sz="800" b="0" dirty="0">
                <a:solidFill>
                  <a:srgbClr val="CCCCCC"/>
                </a:solidFill>
                <a:effectLst/>
                <a:latin typeface="Menlo" panose="020B0609030804020204" pitchFamily="49" charset="0"/>
              </a:rPr>
              <a:t>]</a:t>
            </a:r>
          </a:p>
          <a:p>
            <a:r>
              <a:rPr lang="en" altLang="ja-JP" sz="800" b="0" dirty="0" err="1">
                <a:solidFill>
                  <a:srgbClr val="9CDCFE"/>
                </a:solidFill>
                <a:effectLst/>
                <a:latin typeface="Menlo" panose="020B0609030804020204" pitchFamily="49" charset="0"/>
              </a:rPr>
              <a:t>member_df</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t>
            </a:r>
            <a:r>
              <a:rPr lang="en" altLang="ja-JP" sz="800" b="0" dirty="0" err="1">
                <a:solidFill>
                  <a:srgbClr val="CE9178"/>
                </a:solidFill>
                <a:effectLst/>
                <a:latin typeface="Menlo" panose="020B0609030804020204" pitchFamily="49" charset="0"/>
              </a:rPr>
              <a:t>Year_Group</a:t>
            </a:r>
            <a:r>
              <a:rPr lang="en" altLang="ja-JP" sz="800" b="0" dirty="0">
                <a:solidFill>
                  <a:srgbClr val="CE9178"/>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 </a:t>
            </a:r>
            <a:r>
              <a:rPr lang="en" altLang="ja-JP" sz="800" b="0" dirty="0">
                <a:solidFill>
                  <a:srgbClr val="D4D4D4"/>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 </a:t>
            </a:r>
            <a:r>
              <a:rPr lang="en" altLang="ja-JP" sz="800" b="0" dirty="0" err="1">
                <a:solidFill>
                  <a:srgbClr val="4EC9B0"/>
                </a:solidFill>
                <a:effectLst/>
                <a:latin typeface="Menlo" panose="020B0609030804020204" pitchFamily="49" charset="0"/>
              </a:rPr>
              <a:t>pd</a:t>
            </a:r>
            <a:r>
              <a:rPr lang="en" altLang="ja-JP" sz="800" b="0" dirty="0" err="1">
                <a:solidFill>
                  <a:srgbClr val="CCCCCC"/>
                </a:solidFill>
                <a:effectLst/>
                <a:latin typeface="Menlo" panose="020B0609030804020204" pitchFamily="49" charset="0"/>
              </a:rPr>
              <a:t>.</a:t>
            </a:r>
            <a:r>
              <a:rPr lang="en" altLang="ja-JP" sz="800" b="0" dirty="0" err="1">
                <a:solidFill>
                  <a:srgbClr val="DCDCAA"/>
                </a:solidFill>
                <a:effectLst/>
                <a:latin typeface="Menlo" panose="020B0609030804020204" pitchFamily="49" charset="0"/>
              </a:rPr>
              <a:t>cut</a:t>
            </a:r>
            <a:r>
              <a:rPr lang="en" altLang="ja-JP" sz="800" b="0" dirty="0">
                <a:solidFill>
                  <a:srgbClr val="CCCCCC"/>
                </a:solidFill>
                <a:effectLst/>
                <a:latin typeface="Menlo" panose="020B0609030804020204" pitchFamily="49" charset="0"/>
              </a:rPr>
              <a:t>(</a:t>
            </a:r>
            <a:r>
              <a:rPr lang="en" altLang="ja-JP" sz="800" b="0" dirty="0" err="1">
                <a:solidFill>
                  <a:srgbClr val="9CDCFE"/>
                </a:solidFill>
                <a:effectLst/>
                <a:latin typeface="Menlo" panose="020B0609030804020204" pitchFamily="49" charset="0"/>
              </a:rPr>
              <a:t>member_df</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t>
            </a:r>
            <a:r>
              <a:rPr lang="en" altLang="ja-JP" sz="800" b="0" dirty="0" err="1">
                <a:solidFill>
                  <a:srgbClr val="CE9178"/>
                </a:solidFill>
                <a:effectLst/>
                <a:latin typeface="Menlo" panose="020B0609030804020204" pitchFamily="49" charset="0"/>
              </a:rPr>
              <a:t>Days_Since_Registration</a:t>
            </a:r>
            <a:r>
              <a:rPr lang="en" altLang="ja-JP" sz="800" b="0" dirty="0">
                <a:solidFill>
                  <a:srgbClr val="CE9178"/>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 </a:t>
            </a:r>
            <a:r>
              <a:rPr lang="en" altLang="ja-JP" sz="800" b="0" dirty="0">
                <a:solidFill>
                  <a:srgbClr val="9CDCFE"/>
                </a:solidFill>
                <a:effectLst/>
                <a:latin typeface="Menlo" panose="020B0609030804020204" pitchFamily="49" charset="0"/>
              </a:rPr>
              <a:t>bins</a:t>
            </a:r>
            <a:r>
              <a:rPr lang="en" altLang="ja-JP" sz="800" b="0" dirty="0">
                <a:solidFill>
                  <a:srgbClr val="D4D4D4"/>
                </a:solidFill>
                <a:effectLst/>
                <a:latin typeface="Menlo" panose="020B0609030804020204" pitchFamily="49" charset="0"/>
              </a:rPr>
              <a:t>=</a:t>
            </a:r>
            <a:r>
              <a:rPr lang="en" altLang="ja-JP" sz="800" b="0" dirty="0" err="1">
                <a:solidFill>
                  <a:srgbClr val="9CDCFE"/>
                </a:solidFill>
                <a:effectLst/>
                <a:latin typeface="Menlo" panose="020B0609030804020204" pitchFamily="49" charset="0"/>
              </a:rPr>
              <a:t>year_bins</a:t>
            </a:r>
            <a:r>
              <a:rPr lang="en" altLang="ja-JP" sz="800" b="0" dirty="0">
                <a:solidFill>
                  <a:srgbClr val="CCCCCC"/>
                </a:solidFill>
                <a:effectLst/>
                <a:latin typeface="Menlo" panose="020B0609030804020204" pitchFamily="49" charset="0"/>
              </a:rPr>
              <a:t>, </a:t>
            </a:r>
            <a:r>
              <a:rPr lang="en" altLang="ja-JP" sz="800" b="0" dirty="0">
                <a:solidFill>
                  <a:srgbClr val="9CDCFE"/>
                </a:solidFill>
                <a:effectLst/>
                <a:latin typeface="Menlo" panose="020B0609030804020204" pitchFamily="49" charset="0"/>
              </a:rPr>
              <a:t>labels</a:t>
            </a:r>
            <a:r>
              <a:rPr lang="en" altLang="ja-JP" sz="800" b="0" dirty="0">
                <a:solidFill>
                  <a:srgbClr val="D4D4D4"/>
                </a:solidFill>
                <a:effectLst/>
                <a:latin typeface="Menlo" panose="020B0609030804020204" pitchFamily="49" charset="0"/>
              </a:rPr>
              <a:t>=</a:t>
            </a:r>
            <a:r>
              <a:rPr lang="en" altLang="ja-JP" sz="800" b="0" dirty="0" err="1">
                <a:solidFill>
                  <a:srgbClr val="9CDCFE"/>
                </a:solidFill>
                <a:effectLst/>
                <a:latin typeface="Menlo" panose="020B0609030804020204" pitchFamily="49" charset="0"/>
              </a:rPr>
              <a:t>year_labels</a:t>
            </a:r>
            <a:r>
              <a:rPr lang="en" altLang="ja-JP" sz="800" b="0" dirty="0">
                <a:solidFill>
                  <a:srgbClr val="CCCCCC"/>
                </a:solidFill>
                <a:effectLst/>
                <a:latin typeface="Menlo" panose="020B0609030804020204" pitchFamily="49" charset="0"/>
              </a:rPr>
              <a:t>) </a:t>
            </a:r>
            <a:r>
              <a:rPr lang="en" altLang="ja-JP" sz="800" b="0" dirty="0">
                <a:solidFill>
                  <a:srgbClr val="6A9955"/>
                </a:solidFill>
                <a:effectLst/>
                <a:latin typeface="Menlo" panose="020B0609030804020204" pitchFamily="49" charset="0"/>
              </a:rPr>
              <a:t># </a:t>
            </a:r>
            <a:r>
              <a:rPr lang="ja-JP" altLang="en-US" sz="800" b="0">
                <a:solidFill>
                  <a:srgbClr val="6A9955"/>
                </a:solidFill>
                <a:effectLst/>
                <a:latin typeface="Menlo" panose="020B0609030804020204" pitchFamily="49" charset="0"/>
              </a:rPr>
              <a:t>新しいカラムに格納</a:t>
            </a:r>
            <a:endParaRPr lang="ja-JP" altLang="en-US" sz="800" b="0">
              <a:solidFill>
                <a:srgbClr val="CCCCCC"/>
              </a:solidFill>
              <a:effectLst/>
              <a:latin typeface="Menlo" panose="020B0609030804020204" pitchFamily="49" charset="0"/>
            </a:endParaRPr>
          </a:p>
          <a:p>
            <a:r>
              <a:rPr lang="en" altLang="ja-JP" sz="800" b="0" dirty="0" err="1">
                <a:solidFill>
                  <a:srgbClr val="9CDCFE"/>
                </a:solidFill>
                <a:effectLst/>
                <a:latin typeface="Menlo" panose="020B0609030804020204" pitchFamily="49" charset="0"/>
              </a:rPr>
              <a:t>member_df</a:t>
            </a:r>
            <a:r>
              <a:rPr lang="en" altLang="ja-JP" sz="800" b="0" dirty="0" err="1">
                <a:solidFill>
                  <a:srgbClr val="CCCCCC"/>
                </a:solidFill>
                <a:effectLst/>
                <a:latin typeface="Menlo" panose="020B0609030804020204" pitchFamily="49" charset="0"/>
              </a:rPr>
              <a:t>.</a:t>
            </a:r>
            <a:r>
              <a:rPr lang="en" altLang="ja-JP" sz="800" b="0" dirty="0" err="1">
                <a:solidFill>
                  <a:srgbClr val="DCDCAA"/>
                </a:solidFill>
                <a:effectLst/>
                <a:latin typeface="Menlo" panose="020B0609030804020204" pitchFamily="49" charset="0"/>
              </a:rPr>
              <a:t>groupby</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t>
            </a:r>
            <a:r>
              <a:rPr lang="en" altLang="ja-JP" sz="800" b="0" dirty="0" err="1">
                <a:solidFill>
                  <a:srgbClr val="CE9178"/>
                </a:solidFill>
                <a:effectLst/>
                <a:latin typeface="Menlo" panose="020B0609030804020204" pitchFamily="49" charset="0"/>
              </a:rPr>
              <a:t>Year_Group</a:t>
            </a:r>
            <a:r>
              <a:rPr lang="en" altLang="ja-JP" sz="800" b="0" dirty="0">
                <a:solidFill>
                  <a:srgbClr val="CE9178"/>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t>
            </a:r>
            <a:r>
              <a:rPr lang="en" altLang="ja-JP" sz="800" b="0" dirty="0" err="1">
                <a:solidFill>
                  <a:srgbClr val="CE9178"/>
                </a:solidFill>
                <a:effectLst/>
                <a:latin typeface="Menlo" panose="020B0609030804020204" pitchFamily="49" charset="0"/>
              </a:rPr>
              <a:t>Member_ID</a:t>
            </a:r>
            <a:r>
              <a:rPr lang="en" altLang="ja-JP" sz="800" b="0" dirty="0">
                <a:solidFill>
                  <a:srgbClr val="CE9178"/>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a:t>
            </a:r>
            <a:r>
              <a:rPr lang="en" altLang="ja-JP" sz="800" b="0" dirty="0">
                <a:solidFill>
                  <a:srgbClr val="DCDCAA"/>
                </a:solidFill>
                <a:effectLst/>
                <a:latin typeface="Menlo" panose="020B0609030804020204" pitchFamily="49" charset="0"/>
              </a:rPr>
              <a:t>count</a:t>
            </a:r>
            <a:r>
              <a:rPr lang="en" altLang="ja-JP" sz="800" b="0" dirty="0">
                <a:solidFill>
                  <a:srgbClr val="CCCCCC"/>
                </a:solidFill>
                <a:effectLst/>
                <a:latin typeface="Menlo" panose="020B0609030804020204" pitchFamily="49" charset="0"/>
              </a:rPr>
              <a:t>().</a:t>
            </a:r>
            <a:r>
              <a:rPr lang="en" altLang="ja-JP" sz="800" b="0" dirty="0" err="1">
                <a:solidFill>
                  <a:srgbClr val="DCDCAA"/>
                </a:solidFill>
                <a:effectLst/>
                <a:latin typeface="Menlo" panose="020B0609030804020204" pitchFamily="49" charset="0"/>
              </a:rPr>
              <a:t>reset_index</a:t>
            </a:r>
            <a:r>
              <a:rPr lang="en" altLang="ja-JP" sz="800" b="0" dirty="0">
                <a:solidFill>
                  <a:srgbClr val="CCCCCC"/>
                </a:solidFill>
                <a:effectLst/>
                <a:latin typeface="Menlo" panose="020B0609030804020204" pitchFamily="49" charset="0"/>
              </a:rPr>
              <a:t>() </a:t>
            </a:r>
            <a:r>
              <a:rPr lang="en" altLang="ja-JP" sz="800" b="0" dirty="0">
                <a:solidFill>
                  <a:srgbClr val="6A9955"/>
                </a:solidFill>
                <a:effectLst/>
                <a:latin typeface="Menlo" panose="020B0609030804020204" pitchFamily="49" charset="0"/>
              </a:rPr>
              <a:t># </a:t>
            </a:r>
            <a:r>
              <a:rPr lang="en" altLang="ja-JP" sz="800" b="0" dirty="0" err="1">
                <a:solidFill>
                  <a:srgbClr val="6A9955"/>
                </a:solidFill>
                <a:effectLst/>
                <a:latin typeface="Menlo" panose="020B0609030804020204" pitchFamily="49" charset="0"/>
              </a:rPr>
              <a:t>Year_Group</a:t>
            </a:r>
            <a:r>
              <a:rPr lang="ja-JP" altLang="en-US" sz="800" b="0">
                <a:solidFill>
                  <a:srgbClr val="6A9955"/>
                </a:solidFill>
                <a:effectLst/>
                <a:latin typeface="Menlo" panose="020B0609030804020204" pitchFamily="49" charset="0"/>
              </a:rPr>
              <a:t>ごとに</a:t>
            </a:r>
            <a:r>
              <a:rPr lang="en" altLang="ja-JP" sz="800" b="0" dirty="0" err="1">
                <a:solidFill>
                  <a:srgbClr val="6A9955"/>
                </a:solidFill>
                <a:effectLst/>
                <a:latin typeface="Menlo" panose="020B0609030804020204" pitchFamily="49" charset="0"/>
              </a:rPr>
              <a:t>Member_ID</a:t>
            </a:r>
            <a:r>
              <a:rPr lang="ja-JP" altLang="en-US" sz="800" b="0">
                <a:solidFill>
                  <a:srgbClr val="6A9955"/>
                </a:solidFill>
                <a:effectLst/>
                <a:latin typeface="Menlo" panose="020B0609030804020204" pitchFamily="49" charset="0"/>
              </a:rPr>
              <a:t>をカウント</a:t>
            </a:r>
            <a:endParaRPr lang="ja-JP" altLang="en-US" sz="800" b="0">
              <a:solidFill>
                <a:srgbClr val="CCCCCC"/>
              </a:solidFill>
              <a:effectLst/>
              <a:latin typeface="Menlo" panose="020B0609030804020204" pitchFamily="49" charset="0"/>
            </a:endParaRPr>
          </a:p>
        </p:txBody>
      </p:sp>
      <p:sp>
        <p:nvSpPr>
          <p:cNvPr id="14" name="テキスト ボックス 13">
            <a:extLst>
              <a:ext uri="{FF2B5EF4-FFF2-40B4-BE49-F238E27FC236}">
                <a16:creationId xmlns:a16="http://schemas.microsoft.com/office/drawing/2014/main" id="{FE3B4DA6-6080-964C-A10C-835081ED14E3}"/>
              </a:ext>
            </a:extLst>
          </p:cNvPr>
          <p:cNvSpPr txBox="1"/>
          <p:nvPr/>
        </p:nvSpPr>
        <p:spPr>
          <a:xfrm>
            <a:off x="3456432" y="5239315"/>
            <a:ext cx="8015901" cy="954107"/>
          </a:xfrm>
          <a:prstGeom prst="rect">
            <a:avLst/>
          </a:prstGeom>
          <a:noFill/>
        </p:spPr>
        <p:txBody>
          <a:bodyPr wrap="square" rtlCol="0">
            <a:spAutoFit/>
          </a:bodyPr>
          <a:lstStyle/>
          <a:p>
            <a:r>
              <a:rPr lang="en-US" altLang="ja-JP" sz="800" b="1" dirty="0">
                <a:effectLst/>
                <a:latin typeface="Menlo" panose="020B0609030804020204" pitchFamily="49" charset="0"/>
              </a:rPr>
              <a:t># </a:t>
            </a:r>
            <a:r>
              <a:rPr lang="ja-JP" altLang="en-US" sz="800" b="1">
                <a:effectLst/>
                <a:latin typeface="Menlo" panose="020B0609030804020204" pitchFamily="49" charset="0"/>
              </a:rPr>
              <a:t>会員データと売上データの結合をする際の解答例</a:t>
            </a:r>
          </a:p>
          <a:p>
            <a:r>
              <a:rPr lang="en-US" altLang="ja-JP" sz="800" b="0" dirty="0">
                <a:solidFill>
                  <a:srgbClr val="6A9955"/>
                </a:solidFill>
                <a:effectLst/>
                <a:latin typeface="Menlo" panose="020B0609030804020204" pitchFamily="49" charset="0"/>
              </a:rPr>
              <a:t># </a:t>
            </a:r>
            <a:r>
              <a:rPr lang="en" altLang="ja-JP" sz="800" b="0" dirty="0" err="1">
                <a:solidFill>
                  <a:srgbClr val="6A9955"/>
                </a:solidFill>
                <a:effectLst/>
                <a:latin typeface="Menlo" panose="020B0609030804020204" pitchFamily="49" charset="0"/>
              </a:rPr>
              <a:t>pd.merge</a:t>
            </a:r>
            <a:r>
              <a:rPr lang="ja-JP" altLang="en-US" sz="800" b="0">
                <a:solidFill>
                  <a:srgbClr val="6A9955"/>
                </a:solidFill>
                <a:effectLst/>
                <a:latin typeface="Menlo" panose="020B0609030804020204" pitchFamily="49" charset="0"/>
              </a:rPr>
              <a:t>と</a:t>
            </a:r>
            <a:r>
              <a:rPr lang="en" altLang="ja-JP" sz="800" b="0" dirty="0" err="1">
                <a:solidFill>
                  <a:srgbClr val="6A9955"/>
                </a:solidFill>
                <a:effectLst/>
                <a:latin typeface="Menlo" panose="020B0609030804020204" pitchFamily="49" charset="0"/>
              </a:rPr>
              <a:t>pd.concat</a:t>
            </a:r>
            <a:r>
              <a:rPr lang="ja-JP" altLang="en-US" sz="800" b="0">
                <a:solidFill>
                  <a:srgbClr val="6A9955"/>
                </a:solidFill>
                <a:effectLst/>
                <a:latin typeface="Menlo" panose="020B0609030804020204" pitchFamily="49" charset="0"/>
              </a:rPr>
              <a:t>は同じように見えるが、異なる動作をする。</a:t>
            </a:r>
            <a:endParaRPr lang="ja-JP" altLang="en-US" sz="800" b="0">
              <a:solidFill>
                <a:srgbClr val="CCCCCC"/>
              </a:solidFill>
              <a:effectLst/>
              <a:latin typeface="Menlo" panose="020B0609030804020204" pitchFamily="49" charset="0"/>
            </a:endParaRPr>
          </a:p>
          <a:p>
            <a:r>
              <a:rPr lang="en-US" altLang="ja-JP" sz="800" b="0" dirty="0">
                <a:solidFill>
                  <a:srgbClr val="6A9955"/>
                </a:solidFill>
                <a:effectLst/>
                <a:latin typeface="Menlo" panose="020B0609030804020204" pitchFamily="49" charset="0"/>
              </a:rPr>
              <a:t># </a:t>
            </a:r>
            <a:r>
              <a:rPr lang="ja-JP" altLang="en-US" sz="800" b="0">
                <a:solidFill>
                  <a:srgbClr val="6A9955"/>
                </a:solidFill>
                <a:effectLst/>
                <a:latin typeface="Menlo" panose="020B0609030804020204" pitchFamily="49" charset="0"/>
              </a:rPr>
              <a:t>今回の場合だと、</a:t>
            </a:r>
            <a:r>
              <a:rPr lang="en" altLang="ja-JP" sz="800" b="0" dirty="0" err="1">
                <a:solidFill>
                  <a:srgbClr val="6A9955"/>
                </a:solidFill>
                <a:effectLst/>
                <a:latin typeface="Menlo" panose="020B0609030804020204" pitchFamily="49" charset="0"/>
              </a:rPr>
              <a:t>Member_ID</a:t>
            </a:r>
            <a:r>
              <a:rPr lang="ja-JP" altLang="en-US" sz="800" b="0">
                <a:solidFill>
                  <a:srgbClr val="6A9955"/>
                </a:solidFill>
                <a:effectLst/>
                <a:latin typeface="Menlo" panose="020B0609030804020204" pitchFamily="49" charset="0"/>
              </a:rPr>
              <a:t>が重複してしまう。</a:t>
            </a:r>
            <a:endParaRPr lang="ja-JP" altLang="en-US" sz="800" b="0">
              <a:solidFill>
                <a:srgbClr val="CCCCCC"/>
              </a:solidFill>
              <a:effectLst/>
              <a:latin typeface="Menlo" panose="020B0609030804020204" pitchFamily="49" charset="0"/>
            </a:endParaRPr>
          </a:p>
          <a:p>
            <a:r>
              <a:rPr lang="en-US" altLang="ja-JP" sz="800" b="0" dirty="0">
                <a:solidFill>
                  <a:srgbClr val="6A9955"/>
                </a:solidFill>
                <a:effectLst/>
                <a:latin typeface="Menlo" panose="020B0609030804020204" pitchFamily="49" charset="0"/>
              </a:rPr>
              <a:t># </a:t>
            </a:r>
            <a:r>
              <a:rPr lang="en" altLang="ja-JP" sz="800" b="0" dirty="0">
                <a:solidFill>
                  <a:srgbClr val="6A9955"/>
                </a:solidFill>
                <a:effectLst/>
                <a:latin typeface="Menlo" panose="020B0609030804020204" pitchFamily="49" charset="0"/>
              </a:rPr>
              <a:t>merge</a:t>
            </a:r>
            <a:r>
              <a:rPr lang="ja-JP" altLang="en-US" sz="800" b="0">
                <a:solidFill>
                  <a:srgbClr val="6A9955"/>
                </a:solidFill>
                <a:effectLst/>
                <a:latin typeface="Menlo" panose="020B0609030804020204" pitchFamily="49" charset="0"/>
              </a:rPr>
              <a:t>は、</a:t>
            </a:r>
            <a:r>
              <a:rPr lang="en" altLang="ja-JP" sz="800" b="0" dirty="0">
                <a:solidFill>
                  <a:srgbClr val="6A9955"/>
                </a:solidFill>
                <a:effectLst/>
                <a:latin typeface="Menlo" panose="020B0609030804020204" pitchFamily="49" charset="0"/>
              </a:rPr>
              <a:t>on</a:t>
            </a:r>
            <a:r>
              <a:rPr lang="ja-JP" altLang="en-US" sz="800" b="0">
                <a:solidFill>
                  <a:srgbClr val="6A9955"/>
                </a:solidFill>
                <a:effectLst/>
                <a:latin typeface="Menlo" panose="020B0609030804020204" pitchFamily="49" charset="0"/>
              </a:rPr>
              <a:t>でどのデータをもとに結合するかを指定するので、重複しない。</a:t>
            </a:r>
            <a:endParaRPr lang="ja-JP" altLang="en-US" sz="800" b="0">
              <a:solidFill>
                <a:srgbClr val="CCCCCC"/>
              </a:solidFill>
              <a:effectLst/>
              <a:latin typeface="Menlo" panose="020B0609030804020204" pitchFamily="49" charset="0"/>
            </a:endParaRPr>
          </a:p>
          <a:p>
            <a:r>
              <a:rPr lang="en-US" altLang="ja-JP" sz="800" b="0" dirty="0">
                <a:solidFill>
                  <a:srgbClr val="6A9955"/>
                </a:solidFill>
                <a:effectLst/>
                <a:latin typeface="Menlo" panose="020B0609030804020204" pitchFamily="49" charset="0"/>
              </a:rPr>
              <a:t># </a:t>
            </a:r>
            <a:r>
              <a:rPr lang="ja-JP" altLang="en-US" sz="800" b="0">
                <a:solidFill>
                  <a:srgbClr val="6A9955"/>
                </a:solidFill>
                <a:effectLst/>
                <a:latin typeface="Menlo" panose="020B0609030804020204" pitchFamily="49" charset="0"/>
              </a:rPr>
              <a:t>注意点：結合時に指定するデータ</a:t>
            </a:r>
            <a:r>
              <a:rPr lang="en-US" altLang="ja-JP" sz="800" b="0" dirty="0">
                <a:solidFill>
                  <a:srgbClr val="6A9955"/>
                </a:solidFill>
                <a:effectLst/>
                <a:latin typeface="Menlo" panose="020B0609030804020204" pitchFamily="49" charset="0"/>
              </a:rPr>
              <a:t>(</a:t>
            </a:r>
            <a:r>
              <a:rPr lang="en" altLang="ja-JP" sz="800" b="0" dirty="0">
                <a:solidFill>
                  <a:srgbClr val="6A9955"/>
                </a:solidFill>
                <a:effectLst/>
                <a:latin typeface="Menlo" panose="020B0609030804020204" pitchFamily="49" charset="0"/>
              </a:rPr>
              <a:t>on=</a:t>
            </a:r>
            <a:r>
              <a:rPr lang="ja-JP" altLang="en-US" sz="800" b="0">
                <a:solidFill>
                  <a:srgbClr val="6A9955"/>
                </a:solidFill>
                <a:effectLst/>
                <a:latin typeface="Menlo" panose="020B0609030804020204" pitchFamily="49" charset="0"/>
              </a:rPr>
              <a:t>結合</a:t>
            </a:r>
            <a:r>
              <a:rPr lang="en-US" altLang="ja-JP" sz="800" b="0" dirty="0">
                <a:solidFill>
                  <a:srgbClr val="6A9955"/>
                </a:solidFill>
                <a:effectLst/>
                <a:latin typeface="Menlo" panose="020B0609030804020204" pitchFamily="49" charset="0"/>
              </a:rPr>
              <a:t>Key</a:t>
            </a:r>
            <a:r>
              <a:rPr lang="en" altLang="ja-JP" sz="800" b="0" dirty="0">
                <a:solidFill>
                  <a:srgbClr val="6A9955"/>
                </a:solidFill>
                <a:effectLst/>
                <a:latin typeface="Menlo" panose="020B0609030804020204" pitchFamily="49" charset="0"/>
              </a:rPr>
              <a:t>)</a:t>
            </a:r>
            <a:r>
              <a:rPr lang="ja-JP" altLang="en-US" sz="800" b="0">
                <a:solidFill>
                  <a:srgbClr val="6A9955"/>
                </a:solidFill>
                <a:effectLst/>
                <a:latin typeface="Menlo" panose="020B0609030804020204" pitchFamily="49" charset="0"/>
              </a:rPr>
              <a:t>は、型が違うと同じデータととみなされないので注意</a:t>
            </a:r>
            <a:endParaRPr lang="ja-JP" altLang="en-US" sz="800" b="0">
              <a:solidFill>
                <a:srgbClr val="CCCCCC"/>
              </a:solidFill>
              <a:effectLst/>
              <a:latin typeface="Menlo" panose="020B0609030804020204" pitchFamily="49" charset="0"/>
            </a:endParaRPr>
          </a:p>
          <a:p>
            <a:r>
              <a:rPr lang="en" altLang="ja-JP" sz="800" b="0" dirty="0" err="1">
                <a:solidFill>
                  <a:srgbClr val="9CDCFE"/>
                </a:solidFill>
                <a:effectLst/>
                <a:latin typeface="Menlo" panose="020B0609030804020204" pitchFamily="49" charset="0"/>
              </a:rPr>
              <a:t>merged_df</a:t>
            </a:r>
            <a:r>
              <a:rPr lang="en" altLang="ja-JP" sz="800" b="0" dirty="0">
                <a:solidFill>
                  <a:srgbClr val="CCCCCC"/>
                </a:solidFill>
                <a:effectLst/>
                <a:latin typeface="Menlo" panose="020B0609030804020204" pitchFamily="49" charset="0"/>
              </a:rPr>
              <a:t> </a:t>
            </a:r>
            <a:r>
              <a:rPr lang="en" altLang="ja-JP" sz="800" b="0" dirty="0">
                <a:solidFill>
                  <a:srgbClr val="D4D4D4"/>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 </a:t>
            </a:r>
            <a:r>
              <a:rPr lang="en" altLang="ja-JP" sz="800" b="0" dirty="0" err="1">
                <a:solidFill>
                  <a:srgbClr val="4EC9B0"/>
                </a:solidFill>
                <a:effectLst/>
                <a:latin typeface="Menlo" panose="020B0609030804020204" pitchFamily="49" charset="0"/>
              </a:rPr>
              <a:t>pd</a:t>
            </a:r>
            <a:r>
              <a:rPr lang="en" altLang="ja-JP" sz="800" b="0" dirty="0" err="1">
                <a:solidFill>
                  <a:srgbClr val="CCCCCC"/>
                </a:solidFill>
                <a:effectLst/>
                <a:latin typeface="Menlo" panose="020B0609030804020204" pitchFamily="49" charset="0"/>
              </a:rPr>
              <a:t>.</a:t>
            </a:r>
            <a:r>
              <a:rPr lang="en" altLang="ja-JP" sz="800" b="0" dirty="0" err="1">
                <a:solidFill>
                  <a:srgbClr val="DCDCAA"/>
                </a:solidFill>
                <a:effectLst/>
                <a:latin typeface="Menlo" panose="020B0609030804020204" pitchFamily="49" charset="0"/>
              </a:rPr>
              <a:t>merge</a:t>
            </a:r>
            <a:r>
              <a:rPr lang="en" altLang="ja-JP" sz="800" b="0" dirty="0">
                <a:solidFill>
                  <a:srgbClr val="CCCCCC"/>
                </a:solidFill>
                <a:effectLst/>
                <a:latin typeface="Menlo" panose="020B0609030804020204" pitchFamily="49" charset="0"/>
              </a:rPr>
              <a:t>(</a:t>
            </a:r>
            <a:r>
              <a:rPr lang="en" altLang="ja-JP" sz="800" b="0" dirty="0" err="1">
                <a:solidFill>
                  <a:srgbClr val="9CDCFE"/>
                </a:solidFill>
                <a:effectLst/>
                <a:latin typeface="Menlo" panose="020B0609030804020204" pitchFamily="49" charset="0"/>
              </a:rPr>
              <a:t>sales_df_my_work</a:t>
            </a:r>
            <a:r>
              <a:rPr lang="en" altLang="ja-JP" sz="800" b="0" dirty="0">
                <a:solidFill>
                  <a:srgbClr val="CCCCCC"/>
                </a:solidFill>
                <a:effectLst/>
                <a:latin typeface="Menlo" panose="020B0609030804020204" pitchFamily="49" charset="0"/>
              </a:rPr>
              <a:t>, </a:t>
            </a:r>
            <a:r>
              <a:rPr lang="en" altLang="ja-JP" sz="800" b="0" dirty="0" err="1">
                <a:solidFill>
                  <a:srgbClr val="9CDCFE"/>
                </a:solidFill>
                <a:effectLst/>
                <a:latin typeface="Menlo" panose="020B0609030804020204" pitchFamily="49" charset="0"/>
              </a:rPr>
              <a:t>member_df</a:t>
            </a:r>
            <a:r>
              <a:rPr lang="en" altLang="ja-JP" sz="800" b="0" dirty="0">
                <a:solidFill>
                  <a:srgbClr val="CCCCCC"/>
                </a:solidFill>
                <a:effectLst/>
                <a:latin typeface="Menlo" panose="020B0609030804020204" pitchFamily="49" charset="0"/>
              </a:rPr>
              <a:t>, </a:t>
            </a:r>
            <a:r>
              <a:rPr lang="en" altLang="ja-JP" sz="800" b="0" dirty="0">
                <a:solidFill>
                  <a:srgbClr val="9CDCFE"/>
                </a:solidFill>
                <a:effectLst/>
                <a:latin typeface="Menlo" panose="020B0609030804020204" pitchFamily="49" charset="0"/>
              </a:rPr>
              <a:t>on</a:t>
            </a:r>
            <a:r>
              <a:rPr lang="en" altLang="ja-JP" sz="800" b="0" dirty="0">
                <a:solidFill>
                  <a:srgbClr val="D4D4D4"/>
                </a:solidFill>
                <a:effectLst/>
                <a:latin typeface="Menlo" panose="020B0609030804020204" pitchFamily="49" charset="0"/>
              </a:rPr>
              <a:t>=</a:t>
            </a:r>
            <a:r>
              <a:rPr lang="en" altLang="ja-JP" sz="800" b="0" dirty="0">
                <a:solidFill>
                  <a:srgbClr val="CE9178"/>
                </a:solidFill>
                <a:effectLst/>
                <a:latin typeface="Menlo" panose="020B0609030804020204" pitchFamily="49" charset="0"/>
              </a:rPr>
              <a:t>'</a:t>
            </a:r>
            <a:r>
              <a:rPr lang="en" altLang="ja-JP" sz="800" b="0" dirty="0" err="1">
                <a:solidFill>
                  <a:srgbClr val="CE9178"/>
                </a:solidFill>
                <a:effectLst/>
                <a:latin typeface="Menlo" panose="020B0609030804020204" pitchFamily="49" charset="0"/>
              </a:rPr>
              <a:t>Member_ID</a:t>
            </a:r>
            <a:r>
              <a:rPr lang="en" altLang="ja-JP" sz="800" b="0" dirty="0">
                <a:solidFill>
                  <a:srgbClr val="CE9178"/>
                </a:solidFill>
                <a:effectLst/>
                <a:latin typeface="Menlo" panose="020B0609030804020204" pitchFamily="49" charset="0"/>
              </a:rPr>
              <a:t>'</a:t>
            </a:r>
            <a:r>
              <a:rPr lang="en" altLang="ja-JP" sz="800" b="0" dirty="0">
                <a:solidFill>
                  <a:srgbClr val="CCCCCC"/>
                </a:solidFill>
                <a:effectLst/>
                <a:latin typeface="Menlo" panose="020B0609030804020204" pitchFamily="49" charset="0"/>
              </a:rPr>
              <a:t>)</a:t>
            </a:r>
          </a:p>
          <a:p>
            <a:r>
              <a:rPr lang="en" altLang="ja-JP" sz="800" b="0" dirty="0" err="1">
                <a:solidFill>
                  <a:srgbClr val="9CDCFE"/>
                </a:solidFill>
                <a:effectLst/>
                <a:latin typeface="Menlo" panose="020B0609030804020204" pitchFamily="49" charset="0"/>
              </a:rPr>
              <a:t>merged_df</a:t>
            </a:r>
            <a:r>
              <a:rPr lang="en" altLang="ja-JP" sz="800" b="0" dirty="0">
                <a:solidFill>
                  <a:srgbClr val="CCCCCC"/>
                </a:solidFill>
                <a:effectLst/>
                <a:latin typeface="Menlo" panose="020B0609030804020204" pitchFamily="49" charset="0"/>
              </a:rPr>
              <a:t> </a:t>
            </a:r>
            <a:r>
              <a:rPr lang="en" altLang="ja-JP" sz="800" b="0" dirty="0">
                <a:solidFill>
                  <a:srgbClr val="6A9955"/>
                </a:solidFill>
                <a:effectLst/>
                <a:latin typeface="Menlo" panose="020B0609030804020204" pitchFamily="49" charset="0"/>
              </a:rPr>
              <a:t># .</a:t>
            </a:r>
            <a:r>
              <a:rPr lang="en" altLang="ja-JP" sz="800" b="0" dirty="0" err="1">
                <a:solidFill>
                  <a:srgbClr val="6A9955"/>
                </a:solidFill>
                <a:effectLst/>
                <a:latin typeface="Menlo" panose="020B0609030804020204" pitchFamily="49" charset="0"/>
              </a:rPr>
              <a:t>columns.value_counts</a:t>
            </a:r>
            <a:r>
              <a:rPr lang="en" altLang="ja-JP" sz="800" b="0" dirty="0">
                <a:solidFill>
                  <a:srgbClr val="6A9955"/>
                </a:solidFill>
                <a:effectLst/>
                <a:latin typeface="Menlo" panose="020B0609030804020204" pitchFamily="49" charset="0"/>
              </a:rPr>
              <a:t>()</a:t>
            </a:r>
            <a:endParaRPr lang="en" altLang="ja-JP" sz="800" b="0" dirty="0">
              <a:solidFill>
                <a:srgbClr val="CCCCCC"/>
              </a:solidFill>
              <a:effectLst/>
              <a:latin typeface="Menlo" panose="020B0609030804020204" pitchFamily="49" charset="0"/>
            </a:endParaRPr>
          </a:p>
        </p:txBody>
      </p:sp>
    </p:spTree>
    <p:extLst>
      <p:ext uri="{BB962C8B-B14F-4D97-AF65-F5344CB8AC3E}">
        <p14:creationId xmlns:p14="http://schemas.microsoft.com/office/powerpoint/2010/main" val="1639216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DC496-D54F-D245-96D1-A533E2D248EA}"/>
              </a:ext>
            </a:extLst>
          </p:cNvPr>
          <p:cNvSpPr>
            <a:spLocks noGrp="1"/>
          </p:cNvSpPr>
          <p:nvPr>
            <p:ph type="title"/>
          </p:nvPr>
        </p:nvSpPr>
        <p:spPr/>
        <p:txBody>
          <a:bodyPr/>
          <a:lstStyle/>
          <a:p>
            <a:r>
              <a:rPr kumimoji="1" lang="en-US" altLang="ja-JP" dirty="0"/>
              <a:t>2025/02/22</a:t>
            </a:r>
            <a:endParaRPr kumimoji="1" lang="ja-JP" altLang="en-US"/>
          </a:p>
        </p:txBody>
      </p:sp>
      <p:sp>
        <p:nvSpPr>
          <p:cNvPr id="3" name="コンテンツ プレースホルダー 2">
            <a:extLst>
              <a:ext uri="{FF2B5EF4-FFF2-40B4-BE49-F238E27FC236}">
                <a16:creationId xmlns:a16="http://schemas.microsoft.com/office/drawing/2014/main" id="{D89133E7-8EAC-A74C-841E-3980A471BA6D}"/>
              </a:ext>
            </a:extLst>
          </p:cNvPr>
          <p:cNvSpPr>
            <a:spLocks noGrp="1"/>
          </p:cNvSpPr>
          <p:nvPr>
            <p:ph idx="1"/>
          </p:nvPr>
        </p:nvSpPr>
        <p:spPr/>
        <p:txBody>
          <a:bodyPr/>
          <a:lstStyle/>
          <a:p>
            <a:r>
              <a:rPr kumimoji="1" lang="en-US" altLang="ja-JP" dirty="0"/>
              <a:t> </a:t>
            </a:r>
            <a:r>
              <a:rPr kumimoji="1" lang="ja-JP" altLang="en-US"/>
              <a:t>メモ</a:t>
            </a:r>
            <a:endParaRPr kumimoji="1" lang="en-US" altLang="ja-JP" dirty="0"/>
          </a:p>
          <a:p>
            <a:pPr lvl="1"/>
            <a:r>
              <a:rPr kumimoji="1" lang="en-US" altLang="ja-JP" dirty="0"/>
              <a:t>knock41-45</a:t>
            </a:r>
          </a:p>
          <a:p>
            <a:pPr lvl="2"/>
            <a:endParaRPr kumimoji="1" lang="ja-JP" altLang="en-US"/>
          </a:p>
        </p:txBody>
      </p:sp>
      <p:sp>
        <p:nvSpPr>
          <p:cNvPr id="4" name="正方形/長方形 3">
            <a:extLst>
              <a:ext uri="{FF2B5EF4-FFF2-40B4-BE49-F238E27FC236}">
                <a16:creationId xmlns:a16="http://schemas.microsoft.com/office/drawing/2014/main" id="{C351B67A-A14E-D641-9E3A-DA8C89899612}"/>
              </a:ext>
            </a:extLst>
          </p:cNvPr>
          <p:cNvSpPr/>
          <p:nvPr/>
        </p:nvSpPr>
        <p:spPr>
          <a:xfrm>
            <a:off x="11069782" y="0"/>
            <a:ext cx="1122218" cy="365126"/>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600" dirty="0"/>
              <a:t>100knocks</a:t>
            </a:r>
            <a:endParaRPr kumimoji="1" lang="ja-JP" altLang="en-US" sz="1600"/>
          </a:p>
        </p:txBody>
      </p:sp>
    </p:spTree>
    <p:extLst>
      <p:ext uri="{BB962C8B-B14F-4D97-AF65-F5344CB8AC3E}">
        <p14:creationId xmlns:p14="http://schemas.microsoft.com/office/powerpoint/2010/main" val="3165544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ED57C9-7DB2-DF42-AEF2-43DE2DB6BDCB}"/>
              </a:ext>
            </a:extLst>
          </p:cNvPr>
          <p:cNvSpPr>
            <a:spLocks noGrp="1"/>
          </p:cNvSpPr>
          <p:nvPr>
            <p:ph type="ctrTitle"/>
          </p:nvPr>
        </p:nvSpPr>
        <p:spPr/>
        <p:txBody>
          <a:bodyPr>
            <a:normAutofit fontScale="90000"/>
          </a:bodyPr>
          <a:lstStyle/>
          <a:p>
            <a:r>
              <a:rPr kumimoji="1" lang="en-US" altLang="ja-JP" sz="3200" dirty="0"/>
              <a:t>【Quest】</a:t>
            </a:r>
            <a:br>
              <a:rPr kumimoji="1" lang="en-US" altLang="ja-JP" sz="3200" dirty="0"/>
            </a:br>
            <a:r>
              <a:rPr kumimoji="1" lang="ja-JP" altLang="en-US" sz="3200"/>
              <a:t>自動車環境性能の改善</a:t>
            </a:r>
          </a:p>
        </p:txBody>
      </p:sp>
      <p:sp>
        <p:nvSpPr>
          <p:cNvPr id="5" name="正方形/長方形 4">
            <a:extLst>
              <a:ext uri="{FF2B5EF4-FFF2-40B4-BE49-F238E27FC236}">
                <a16:creationId xmlns:a16="http://schemas.microsoft.com/office/drawing/2014/main" id="{ABFC936F-8930-784C-9D61-7F50B398DE3C}"/>
              </a:ext>
            </a:extLst>
          </p:cNvPr>
          <p:cNvSpPr/>
          <p:nvPr/>
        </p:nvSpPr>
        <p:spPr>
          <a:xfrm>
            <a:off x="11069782" y="0"/>
            <a:ext cx="1122218" cy="365126"/>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t>Quest</a:t>
            </a:r>
            <a:endParaRPr kumimoji="1" lang="ja-JP" altLang="en-US"/>
          </a:p>
        </p:txBody>
      </p:sp>
    </p:spTree>
    <p:extLst>
      <p:ext uri="{BB962C8B-B14F-4D97-AF65-F5344CB8AC3E}">
        <p14:creationId xmlns:p14="http://schemas.microsoft.com/office/powerpoint/2010/main" val="1569419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617BA6-21FE-A14D-95FD-CDDD6DBEED98}"/>
              </a:ext>
            </a:extLst>
          </p:cNvPr>
          <p:cNvSpPr>
            <a:spLocks noGrp="1"/>
          </p:cNvSpPr>
          <p:nvPr>
            <p:ph type="title"/>
          </p:nvPr>
        </p:nvSpPr>
        <p:spPr>
          <a:xfrm>
            <a:off x="838200" y="365126"/>
            <a:ext cx="10515600" cy="734332"/>
          </a:xfrm>
        </p:spPr>
        <p:txBody>
          <a:bodyPr/>
          <a:lstStyle/>
          <a:p>
            <a:r>
              <a:rPr kumimoji="1" lang="en-US" altLang="ja-JP" dirty="0"/>
              <a:t>2025/02/11</a:t>
            </a:r>
            <a:endParaRPr kumimoji="1" lang="ja-JP" altLang="en-US"/>
          </a:p>
        </p:txBody>
      </p:sp>
      <p:sp>
        <p:nvSpPr>
          <p:cNvPr id="3" name="コンテンツ プレースホルダー 2">
            <a:extLst>
              <a:ext uri="{FF2B5EF4-FFF2-40B4-BE49-F238E27FC236}">
                <a16:creationId xmlns:a16="http://schemas.microsoft.com/office/drawing/2014/main" id="{9CAD9299-C3F1-2342-8ACB-B50BB82A6019}"/>
              </a:ext>
            </a:extLst>
          </p:cNvPr>
          <p:cNvSpPr>
            <a:spLocks noGrp="1"/>
          </p:cNvSpPr>
          <p:nvPr>
            <p:ph idx="1"/>
          </p:nvPr>
        </p:nvSpPr>
        <p:spPr>
          <a:xfrm>
            <a:off x="838200" y="1037146"/>
            <a:ext cx="10515600" cy="4805363"/>
          </a:xfrm>
        </p:spPr>
        <p:txBody>
          <a:bodyPr>
            <a:normAutofit/>
          </a:bodyPr>
          <a:lstStyle/>
          <a:p>
            <a:r>
              <a:rPr kumimoji="1" lang="en-US" altLang="ja-JP" sz="1800" dirty="0"/>
              <a:t>SIGNATE</a:t>
            </a:r>
            <a:r>
              <a:rPr kumimoji="1" lang="ja-JP" altLang="en-US" sz="1800"/>
              <a:t>①</a:t>
            </a:r>
            <a:endParaRPr kumimoji="1" lang="en-US" altLang="ja-JP" sz="1800" dirty="0"/>
          </a:p>
          <a:p>
            <a:pPr lvl="1"/>
            <a:r>
              <a:rPr lang="ja-JP" altLang="en-US" sz="1600"/>
              <a:t>欠損値削除：行ごと削除（</a:t>
            </a:r>
            <a:r>
              <a:rPr lang="en-US" altLang="ja-JP" sz="1600" dirty="0" err="1"/>
              <a:t>dropna</a:t>
            </a:r>
            <a:r>
              <a:rPr lang="en-US" altLang="ja-JP" sz="1600" dirty="0"/>
              <a:t>()</a:t>
            </a:r>
            <a:r>
              <a:rPr lang="ja-JP" altLang="en-US" sz="1600"/>
              <a:t>）</a:t>
            </a:r>
            <a:endParaRPr kumimoji="1" lang="en-US" altLang="ja-JP" sz="1600" dirty="0"/>
          </a:p>
          <a:p>
            <a:pPr lvl="1"/>
            <a:r>
              <a:rPr lang="ja-JP" altLang="en-US" sz="1600"/>
              <a:t>欠損値補間（</a:t>
            </a:r>
            <a:r>
              <a:rPr lang="en-US" altLang="ja-JP" sz="1600" dirty="0" err="1"/>
              <a:t>fillna</a:t>
            </a:r>
            <a:r>
              <a:rPr lang="en-US" altLang="ja-JP" sz="1600" dirty="0"/>
              <a:t>(</a:t>
            </a:r>
            <a:r>
              <a:rPr lang="ja-JP" altLang="en-US" sz="1600"/>
              <a:t>値</a:t>
            </a:r>
            <a:r>
              <a:rPr lang="en-US" altLang="ja-JP" sz="1600" dirty="0"/>
              <a:t>)</a:t>
            </a:r>
            <a:r>
              <a:rPr lang="ja-JP" altLang="en-US" sz="1600"/>
              <a:t>）</a:t>
            </a:r>
            <a:endParaRPr lang="en-US" altLang="ja-JP" sz="1600" dirty="0"/>
          </a:p>
          <a:p>
            <a:pPr lvl="2"/>
            <a:r>
              <a:rPr kumimoji="1" lang="ja-JP" altLang="en-US" sz="1400"/>
              <a:t>数的データ</a:t>
            </a:r>
            <a:r>
              <a:rPr kumimoji="1" lang="en-US" altLang="ja-JP" sz="1400" dirty="0"/>
              <a:t>(</a:t>
            </a:r>
            <a:r>
              <a:rPr kumimoji="1" lang="ja-JP" altLang="en-US" sz="1400"/>
              <a:t>大小に関係あり</a:t>
            </a:r>
            <a:r>
              <a:rPr kumimoji="1" lang="en-US" altLang="ja-JP" sz="1400" dirty="0"/>
              <a:t>)</a:t>
            </a:r>
            <a:r>
              <a:rPr kumimoji="1" lang="ja-JP" altLang="en-US" sz="1400"/>
              <a:t>：平均値で補間</a:t>
            </a:r>
            <a:endParaRPr kumimoji="1" lang="en-US" altLang="ja-JP" sz="1400" dirty="0"/>
          </a:p>
          <a:p>
            <a:pPr lvl="2"/>
            <a:r>
              <a:rPr lang="ja-JP" altLang="en-US" sz="1400"/>
              <a:t>質的データ</a:t>
            </a:r>
            <a:r>
              <a:rPr lang="en-US" altLang="ja-JP" sz="1400" dirty="0"/>
              <a:t>(ID</a:t>
            </a:r>
            <a:r>
              <a:rPr lang="ja-JP" altLang="en-US" sz="1400"/>
              <a:t>や名前など</a:t>
            </a:r>
            <a:r>
              <a:rPr lang="en-US" altLang="ja-JP" sz="1400" dirty="0"/>
              <a:t>)</a:t>
            </a:r>
            <a:r>
              <a:rPr lang="ja-JP" altLang="en-US" sz="1400"/>
              <a:t>：最頻値で補間</a:t>
            </a:r>
            <a:endParaRPr kumimoji="1" lang="ja-JP" altLang="en-US" sz="1400"/>
          </a:p>
        </p:txBody>
      </p:sp>
      <p:pic>
        <p:nvPicPr>
          <p:cNvPr id="5" name="図 4" descr="テーブル&#10;&#10;低い精度で自動的に生成された説明">
            <a:extLst>
              <a:ext uri="{FF2B5EF4-FFF2-40B4-BE49-F238E27FC236}">
                <a16:creationId xmlns:a16="http://schemas.microsoft.com/office/drawing/2014/main" id="{4F0EC6AE-0046-0142-B4F6-603081CCE7AD}"/>
              </a:ext>
            </a:extLst>
          </p:cNvPr>
          <p:cNvPicPr>
            <a:picLocks noChangeAspect="1"/>
          </p:cNvPicPr>
          <p:nvPr/>
        </p:nvPicPr>
        <p:blipFill>
          <a:blip r:embed="rId2"/>
          <a:stretch>
            <a:fillRect/>
          </a:stretch>
        </p:blipFill>
        <p:spPr>
          <a:xfrm>
            <a:off x="6810949" y="700248"/>
            <a:ext cx="2742471" cy="1743190"/>
          </a:xfrm>
          <a:prstGeom prst="rect">
            <a:avLst/>
          </a:prstGeom>
        </p:spPr>
      </p:pic>
      <p:pic>
        <p:nvPicPr>
          <p:cNvPr id="7" name="図 6">
            <a:extLst>
              <a:ext uri="{FF2B5EF4-FFF2-40B4-BE49-F238E27FC236}">
                <a16:creationId xmlns:a16="http://schemas.microsoft.com/office/drawing/2014/main" id="{3C0675A2-218A-3C44-9A68-C08E20206FDE}"/>
              </a:ext>
            </a:extLst>
          </p:cNvPr>
          <p:cNvPicPr>
            <a:picLocks noChangeAspect="1"/>
          </p:cNvPicPr>
          <p:nvPr/>
        </p:nvPicPr>
        <p:blipFill>
          <a:blip r:embed="rId3"/>
          <a:stretch>
            <a:fillRect/>
          </a:stretch>
        </p:blipFill>
        <p:spPr>
          <a:xfrm>
            <a:off x="3066089" y="2632549"/>
            <a:ext cx="4752545" cy="3020848"/>
          </a:xfrm>
          <a:prstGeom prst="rect">
            <a:avLst/>
          </a:prstGeom>
        </p:spPr>
      </p:pic>
      <p:pic>
        <p:nvPicPr>
          <p:cNvPr id="9" name="図 8" descr="グラフィカル ユーザー インターフェイス, テキスト, アプリケーション, メール&#10;&#10;自動的に生成された説明">
            <a:extLst>
              <a:ext uri="{FF2B5EF4-FFF2-40B4-BE49-F238E27FC236}">
                <a16:creationId xmlns:a16="http://schemas.microsoft.com/office/drawing/2014/main" id="{FFEDAACD-E695-D948-8306-7ECAE8CAE723}"/>
              </a:ext>
            </a:extLst>
          </p:cNvPr>
          <p:cNvPicPr>
            <a:picLocks noChangeAspect="1"/>
          </p:cNvPicPr>
          <p:nvPr/>
        </p:nvPicPr>
        <p:blipFill>
          <a:blip r:embed="rId4"/>
          <a:stretch>
            <a:fillRect/>
          </a:stretch>
        </p:blipFill>
        <p:spPr>
          <a:xfrm>
            <a:off x="8488898" y="3614158"/>
            <a:ext cx="3115249" cy="1980138"/>
          </a:xfrm>
          <a:prstGeom prst="rect">
            <a:avLst/>
          </a:prstGeom>
        </p:spPr>
      </p:pic>
      <p:sp>
        <p:nvSpPr>
          <p:cNvPr id="10" name="テキスト ボックス 9">
            <a:extLst>
              <a:ext uri="{FF2B5EF4-FFF2-40B4-BE49-F238E27FC236}">
                <a16:creationId xmlns:a16="http://schemas.microsoft.com/office/drawing/2014/main" id="{EAB287F3-8083-574F-A412-3B42AF5DCE9F}"/>
              </a:ext>
            </a:extLst>
          </p:cNvPr>
          <p:cNvSpPr txBox="1"/>
          <p:nvPr/>
        </p:nvSpPr>
        <p:spPr>
          <a:xfrm>
            <a:off x="506777" y="5805167"/>
            <a:ext cx="5937075" cy="369332"/>
          </a:xfrm>
          <a:prstGeom prst="rect">
            <a:avLst/>
          </a:prstGeom>
          <a:noFill/>
        </p:spPr>
        <p:txBody>
          <a:bodyPr wrap="none" rtlCol="0">
            <a:spAutoFit/>
          </a:bodyPr>
          <a:lstStyle/>
          <a:p>
            <a:r>
              <a:rPr kumimoji="1" lang="en" altLang="ja-JP" dirty="0"/>
              <a:t>print("</a:t>
            </a:r>
            <a:r>
              <a:rPr kumimoji="1" lang="en" altLang="ja-JP" dirty="0" err="1"/>
              <a:t>NaN</a:t>
            </a:r>
            <a:r>
              <a:rPr kumimoji="1" lang="ja-JP" altLang="en-US"/>
              <a:t>を含むレコード</a:t>
            </a:r>
            <a:r>
              <a:rPr kumimoji="1" lang="en-US" altLang="ja-JP" dirty="0"/>
              <a:t>:", </a:t>
            </a:r>
            <a:r>
              <a:rPr kumimoji="1" lang="en" altLang="ja-JP" dirty="0"/>
              <a:t>data[</a:t>
            </a:r>
            <a:r>
              <a:rPr kumimoji="1" lang="en" altLang="ja-JP" dirty="0" err="1"/>
              <a:t>data.isnull</a:t>
            </a:r>
            <a:r>
              <a:rPr kumimoji="1" lang="en" altLang="ja-JP" dirty="0"/>
              <a:t>().any(axis=1)])</a:t>
            </a:r>
            <a:endParaRPr kumimoji="1" lang="ja-JP" altLang="en-US"/>
          </a:p>
        </p:txBody>
      </p:sp>
      <p:sp>
        <p:nvSpPr>
          <p:cNvPr id="4" name="正方形/長方形 3">
            <a:extLst>
              <a:ext uri="{FF2B5EF4-FFF2-40B4-BE49-F238E27FC236}">
                <a16:creationId xmlns:a16="http://schemas.microsoft.com/office/drawing/2014/main" id="{A75D2BBE-DDD5-1249-BA1F-9B9631B09A39}"/>
              </a:ext>
            </a:extLst>
          </p:cNvPr>
          <p:cNvSpPr/>
          <p:nvPr/>
        </p:nvSpPr>
        <p:spPr>
          <a:xfrm>
            <a:off x="11069782" y="0"/>
            <a:ext cx="1122218" cy="365126"/>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t>Quest</a:t>
            </a:r>
            <a:endParaRPr kumimoji="1" lang="ja-JP" altLang="en-US"/>
          </a:p>
        </p:txBody>
      </p:sp>
    </p:spTree>
    <p:extLst>
      <p:ext uri="{BB962C8B-B14F-4D97-AF65-F5344CB8AC3E}">
        <p14:creationId xmlns:p14="http://schemas.microsoft.com/office/powerpoint/2010/main" val="1727008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617BA6-21FE-A14D-95FD-CDDD6DBEED98}"/>
              </a:ext>
            </a:extLst>
          </p:cNvPr>
          <p:cNvSpPr>
            <a:spLocks noGrp="1"/>
          </p:cNvSpPr>
          <p:nvPr>
            <p:ph type="title"/>
          </p:nvPr>
        </p:nvSpPr>
        <p:spPr>
          <a:xfrm>
            <a:off x="838200" y="365126"/>
            <a:ext cx="10515600" cy="734332"/>
          </a:xfrm>
        </p:spPr>
        <p:txBody>
          <a:bodyPr/>
          <a:lstStyle/>
          <a:p>
            <a:r>
              <a:rPr kumimoji="1" lang="en-US" altLang="ja-JP" dirty="0"/>
              <a:t>2025/02/11</a:t>
            </a:r>
            <a:endParaRPr kumimoji="1" lang="ja-JP" altLang="en-US"/>
          </a:p>
        </p:txBody>
      </p:sp>
      <p:sp>
        <p:nvSpPr>
          <p:cNvPr id="3" name="コンテンツ プレースホルダー 2">
            <a:extLst>
              <a:ext uri="{FF2B5EF4-FFF2-40B4-BE49-F238E27FC236}">
                <a16:creationId xmlns:a16="http://schemas.microsoft.com/office/drawing/2014/main" id="{9CAD9299-C3F1-2342-8ACB-B50BB82A6019}"/>
              </a:ext>
            </a:extLst>
          </p:cNvPr>
          <p:cNvSpPr>
            <a:spLocks noGrp="1"/>
          </p:cNvSpPr>
          <p:nvPr>
            <p:ph idx="1"/>
          </p:nvPr>
        </p:nvSpPr>
        <p:spPr>
          <a:xfrm>
            <a:off x="838200" y="1079732"/>
            <a:ext cx="10515600" cy="4805363"/>
          </a:xfrm>
        </p:spPr>
        <p:txBody>
          <a:bodyPr>
            <a:normAutofit/>
          </a:bodyPr>
          <a:lstStyle/>
          <a:p>
            <a:r>
              <a:rPr kumimoji="1" lang="en-US" altLang="ja-JP" sz="2000" dirty="0"/>
              <a:t>SIGNATE</a:t>
            </a:r>
            <a:r>
              <a:rPr kumimoji="1" lang="ja-JP" altLang="en-US" sz="2000"/>
              <a:t>②</a:t>
            </a:r>
            <a:endParaRPr kumimoji="1" lang="en-US" altLang="ja-JP" sz="2000" dirty="0"/>
          </a:p>
          <a:p>
            <a:pPr lvl="1"/>
            <a:r>
              <a:rPr kumimoji="1" lang="en-US" altLang="ja-JP" sz="1800" dirty="0"/>
              <a:t>EDA</a:t>
            </a:r>
          </a:p>
          <a:p>
            <a:pPr lvl="2"/>
            <a:r>
              <a:rPr lang="ja-JP" altLang="en-US" sz="1600"/>
              <a:t>基本統計量</a:t>
            </a:r>
            <a:endParaRPr lang="en-US" altLang="ja-JP" sz="1600" dirty="0"/>
          </a:p>
          <a:p>
            <a:pPr lvl="3"/>
            <a:r>
              <a:rPr kumimoji="1" lang="ja-JP" altLang="en-US" sz="1400"/>
              <a:t>簡易的にデータの傾向を掴める</a:t>
            </a:r>
            <a:endParaRPr kumimoji="1" lang="en-US" altLang="ja-JP" sz="1400" dirty="0"/>
          </a:p>
          <a:p>
            <a:pPr lvl="3"/>
            <a:r>
              <a:rPr lang="ja-JP" altLang="en-US" sz="1400"/>
              <a:t>仮説立てに役立つ変数の絞り込み</a:t>
            </a:r>
            <a:endParaRPr lang="en-US" altLang="ja-JP" sz="1400" dirty="0"/>
          </a:p>
          <a:p>
            <a:pPr lvl="2"/>
            <a:r>
              <a:rPr kumimoji="1" lang="ja-JP" altLang="en-US" sz="1600"/>
              <a:t>可視化</a:t>
            </a:r>
            <a:endParaRPr kumimoji="1" lang="en-US" altLang="ja-JP" sz="1600" dirty="0"/>
          </a:p>
          <a:p>
            <a:pPr lvl="3"/>
            <a:r>
              <a:rPr lang="ja-JP" altLang="en-US" sz="1400"/>
              <a:t>数値だけではわかりにくい傾向などの把握</a:t>
            </a:r>
            <a:endParaRPr lang="en-US" altLang="ja-JP" sz="1400" dirty="0"/>
          </a:p>
          <a:p>
            <a:pPr lvl="4"/>
            <a:r>
              <a:rPr kumimoji="1" lang="ja-JP" altLang="en-US" sz="1400"/>
              <a:t>ヒストグラムと棒グラフが主流</a:t>
            </a:r>
            <a:endParaRPr kumimoji="1" lang="en-US" altLang="ja-JP" sz="1400" dirty="0"/>
          </a:p>
          <a:p>
            <a:pPr lvl="5"/>
            <a:r>
              <a:rPr lang="ja-JP" altLang="en-US" sz="1400"/>
              <a:t>ヒストグラム：ある範囲のデータ（テストなら</a:t>
            </a:r>
            <a:r>
              <a:rPr lang="en-US" altLang="ja-JP" sz="1400" dirty="0"/>
              <a:t>0~100</a:t>
            </a:r>
            <a:r>
              <a:rPr lang="ja-JP" altLang="en-US" sz="1400"/>
              <a:t>）を一定の区間（ビンという）に分割して各区間のデータ数を数える</a:t>
            </a:r>
            <a:endParaRPr lang="en-US" altLang="ja-JP" sz="1400" dirty="0"/>
          </a:p>
          <a:p>
            <a:pPr lvl="6"/>
            <a:r>
              <a:rPr kumimoji="1" lang="ja-JP" altLang="en-US" sz="1400"/>
              <a:t>大まかなデータの分布を把握できる</a:t>
            </a:r>
            <a:endParaRPr kumimoji="1" lang="en-US" altLang="ja-JP" sz="1400" dirty="0"/>
          </a:p>
          <a:p>
            <a:pPr lvl="5"/>
            <a:r>
              <a:rPr lang="ja-JP" altLang="en-US" sz="1400"/>
              <a:t>棒グラフ：データの種類とその個数</a:t>
            </a:r>
            <a:endParaRPr kumimoji="1" lang="ja-JP" altLang="en-US" sz="1400"/>
          </a:p>
        </p:txBody>
      </p:sp>
      <p:pic>
        <p:nvPicPr>
          <p:cNvPr id="13" name="図 12" descr="グラフ, 散布図&#10;&#10;自動的に生成された説明">
            <a:extLst>
              <a:ext uri="{FF2B5EF4-FFF2-40B4-BE49-F238E27FC236}">
                <a16:creationId xmlns:a16="http://schemas.microsoft.com/office/drawing/2014/main" id="{B38FF0C3-6FE7-A742-AA07-431D318A91CB}"/>
              </a:ext>
            </a:extLst>
          </p:cNvPr>
          <p:cNvPicPr>
            <a:picLocks noChangeAspect="1"/>
          </p:cNvPicPr>
          <p:nvPr/>
        </p:nvPicPr>
        <p:blipFill>
          <a:blip r:embed="rId3"/>
          <a:stretch>
            <a:fillRect/>
          </a:stretch>
        </p:blipFill>
        <p:spPr>
          <a:xfrm>
            <a:off x="3823857" y="-14429"/>
            <a:ext cx="2586480" cy="1644038"/>
          </a:xfrm>
          <a:prstGeom prst="rect">
            <a:avLst/>
          </a:prstGeom>
        </p:spPr>
      </p:pic>
      <p:pic>
        <p:nvPicPr>
          <p:cNvPr id="15" name="図 14" descr="グラフィカル ユーザー インターフェイス, アプリケーション, テーブル&#10;&#10;自動的に生成された説明">
            <a:extLst>
              <a:ext uri="{FF2B5EF4-FFF2-40B4-BE49-F238E27FC236}">
                <a16:creationId xmlns:a16="http://schemas.microsoft.com/office/drawing/2014/main" id="{0F3C611A-F79E-F147-AB9A-F5316253D7F6}"/>
              </a:ext>
            </a:extLst>
          </p:cNvPr>
          <p:cNvPicPr>
            <a:picLocks noChangeAspect="1"/>
          </p:cNvPicPr>
          <p:nvPr/>
        </p:nvPicPr>
        <p:blipFill>
          <a:blip r:embed="rId4"/>
          <a:stretch>
            <a:fillRect/>
          </a:stretch>
        </p:blipFill>
        <p:spPr>
          <a:xfrm>
            <a:off x="6996942" y="1310119"/>
            <a:ext cx="2586480" cy="1644038"/>
          </a:xfrm>
          <a:prstGeom prst="rect">
            <a:avLst/>
          </a:prstGeom>
        </p:spPr>
      </p:pic>
      <p:pic>
        <p:nvPicPr>
          <p:cNvPr id="6" name="図 5" descr="グラフィカル ユーザー インターフェイス, グラフ&#10;&#10;自動的に生成された説明">
            <a:extLst>
              <a:ext uri="{FF2B5EF4-FFF2-40B4-BE49-F238E27FC236}">
                <a16:creationId xmlns:a16="http://schemas.microsoft.com/office/drawing/2014/main" id="{EF3E5DC9-D260-D941-8216-BD6D6381BF95}"/>
              </a:ext>
            </a:extLst>
          </p:cNvPr>
          <p:cNvPicPr>
            <a:picLocks noChangeAspect="1"/>
          </p:cNvPicPr>
          <p:nvPr/>
        </p:nvPicPr>
        <p:blipFill rotWithShape="1">
          <a:blip r:embed="rId5"/>
          <a:srcRect r="47455"/>
          <a:stretch/>
        </p:blipFill>
        <p:spPr>
          <a:xfrm>
            <a:off x="77195" y="3448447"/>
            <a:ext cx="1185382" cy="1433933"/>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83C97BF5-F9E7-E948-888F-118F10A1B927}"/>
              </a:ext>
            </a:extLst>
          </p:cNvPr>
          <p:cNvPicPr>
            <a:picLocks noChangeAspect="1"/>
          </p:cNvPicPr>
          <p:nvPr/>
        </p:nvPicPr>
        <p:blipFill>
          <a:blip r:embed="rId6"/>
          <a:stretch>
            <a:fillRect/>
          </a:stretch>
        </p:blipFill>
        <p:spPr>
          <a:xfrm>
            <a:off x="77195" y="5163430"/>
            <a:ext cx="1904634" cy="1210638"/>
          </a:xfrm>
          <a:prstGeom prst="rect">
            <a:avLst/>
          </a:prstGeom>
        </p:spPr>
      </p:pic>
      <p:pic>
        <p:nvPicPr>
          <p:cNvPr id="14" name="図 13" descr="テーブル&#10;&#10;自動的に生成された説明">
            <a:extLst>
              <a:ext uri="{FF2B5EF4-FFF2-40B4-BE49-F238E27FC236}">
                <a16:creationId xmlns:a16="http://schemas.microsoft.com/office/drawing/2014/main" id="{38BE6109-8CF1-A84B-BFE3-9E2B258E011C}"/>
              </a:ext>
            </a:extLst>
          </p:cNvPr>
          <p:cNvPicPr>
            <a:picLocks noChangeAspect="1"/>
          </p:cNvPicPr>
          <p:nvPr/>
        </p:nvPicPr>
        <p:blipFill>
          <a:blip r:embed="rId7"/>
          <a:stretch>
            <a:fillRect/>
          </a:stretch>
        </p:blipFill>
        <p:spPr>
          <a:xfrm>
            <a:off x="9479665" y="3561936"/>
            <a:ext cx="2300001" cy="1461944"/>
          </a:xfrm>
          <a:prstGeom prst="rect">
            <a:avLst/>
          </a:prstGeom>
        </p:spPr>
      </p:pic>
      <p:pic>
        <p:nvPicPr>
          <p:cNvPr id="17" name="図 16">
            <a:extLst>
              <a:ext uri="{FF2B5EF4-FFF2-40B4-BE49-F238E27FC236}">
                <a16:creationId xmlns:a16="http://schemas.microsoft.com/office/drawing/2014/main" id="{E625EC5F-4F5C-7948-90AD-A31EBCDE3E07}"/>
              </a:ext>
            </a:extLst>
          </p:cNvPr>
          <p:cNvPicPr>
            <a:picLocks noChangeAspect="1"/>
          </p:cNvPicPr>
          <p:nvPr/>
        </p:nvPicPr>
        <p:blipFill>
          <a:blip r:embed="rId8"/>
          <a:stretch>
            <a:fillRect/>
          </a:stretch>
        </p:blipFill>
        <p:spPr>
          <a:xfrm>
            <a:off x="4036901" y="5159951"/>
            <a:ext cx="2091546" cy="1329444"/>
          </a:xfrm>
          <a:prstGeom prst="rect">
            <a:avLst/>
          </a:prstGeom>
        </p:spPr>
      </p:pic>
      <p:pic>
        <p:nvPicPr>
          <p:cNvPr id="19" name="図 18" descr="グラフ, ヒストグラム&#10;&#10;自動的に生成された説明">
            <a:extLst>
              <a:ext uri="{FF2B5EF4-FFF2-40B4-BE49-F238E27FC236}">
                <a16:creationId xmlns:a16="http://schemas.microsoft.com/office/drawing/2014/main" id="{9011E573-ED62-9F45-ABE5-55DB2993D011}"/>
              </a:ext>
            </a:extLst>
          </p:cNvPr>
          <p:cNvPicPr>
            <a:picLocks noChangeAspect="1"/>
          </p:cNvPicPr>
          <p:nvPr/>
        </p:nvPicPr>
        <p:blipFill>
          <a:blip r:embed="rId9"/>
          <a:stretch>
            <a:fillRect/>
          </a:stretch>
        </p:blipFill>
        <p:spPr>
          <a:xfrm>
            <a:off x="5951169" y="5159951"/>
            <a:ext cx="2091546" cy="1329444"/>
          </a:xfrm>
          <a:prstGeom prst="rect">
            <a:avLst/>
          </a:prstGeom>
        </p:spPr>
      </p:pic>
      <p:pic>
        <p:nvPicPr>
          <p:cNvPr id="21" name="図 20" descr="グラフ が含まれている画像&#10;&#10;自動的に生成された説明">
            <a:extLst>
              <a:ext uri="{FF2B5EF4-FFF2-40B4-BE49-F238E27FC236}">
                <a16:creationId xmlns:a16="http://schemas.microsoft.com/office/drawing/2014/main" id="{C187D7B6-E138-AD4A-B9D7-17E4614352C7}"/>
              </a:ext>
            </a:extLst>
          </p:cNvPr>
          <p:cNvPicPr>
            <a:picLocks noChangeAspect="1"/>
          </p:cNvPicPr>
          <p:nvPr/>
        </p:nvPicPr>
        <p:blipFill>
          <a:blip r:embed="rId10"/>
          <a:stretch>
            <a:fillRect/>
          </a:stretch>
        </p:blipFill>
        <p:spPr>
          <a:xfrm>
            <a:off x="7813984" y="5159951"/>
            <a:ext cx="2091546" cy="1329444"/>
          </a:xfrm>
          <a:prstGeom prst="rect">
            <a:avLst/>
          </a:prstGeom>
        </p:spPr>
      </p:pic>
      <p:pic>
        <p:nvPicPr>
          <p:cNvPr id="23" name="図 22" descr="グラフ, ヒストグラム&#10;&#10;自動的に生成された説明">
            <a:extLst>
              <a:ext uri="{FF2B5EF4-FFF2-40B4-BE49-F238E27FC236}">
                <a16:creationId xmlns:a16="http://schemas.microsoft.com/office/drawing/2014/main" id="{DEFC65C8-5BEF-6E46-ABB1-1FEB7C7993CB}"/>
              </a:ext>
            </a:extLst>
          </p:cNvPr>
          <p:cNvPicPr>
            <a:picLocks noChangeAspect="1"/>
          </p:cNvPicPr>
          <p:nvPr/>
        </p:nvPicPr>
        <p:blipFill>
          <a:blip r:embed="rId11"/>
          <a:stretch>
            <a:fillRect/>
          </a:stretch>
        </p:blipFill>
        <p:spPr>
          <a:xfrm>
            <a:off x="9768194" y="5163430"/>
            <a:ext cx="2091546" cy="1329444"/>
          </a:xfrm>
          <a:prstGeom prst="rect">
            <a:avLst/>
          </a:prstGeom>
        </p:spPr>
      </p:pic>
      <p:pic>
        <p:nvPicPr>
          <p:cNvPr id="25" name="図 24" descr="グラフィカル ユーザー インターフェイス&#10;&#10;自動的に生成された説明">
            <a:extLst>
              <a:ext uri="{FF2B5EF4-FFF2-40B4-BE49-F238E27FC236}">
                <a16:creationId xmlns:a16="http://schemas.microsoft.com/office/drawing/2014/main" id="{5812EFB0-769C-4E49-9F49-3824EB3A9BAF}"/>
              </a:ext>
            </a:extLst>
          </p:cNvPr>
          <p:cNvPicPr>
            <a:picLocks noChangeAspect="1"/>
          </p:cNvPicPr>
          <p:nvPr/>
        </p:nvPicPr>
        <p:blipFill rotWithShape="1">
          <a:blip r:embed="rId12"/>
          <a:srcRect l="47455"/>
          <a:stretch/>
        </p:blipFill>
        <p:spPr>
          <a:xfrm>
            <a:off x="1139436" y="3451985"/>
            <a:ext cx="1185381" cy="1433933"/>
          </a:xfrm>
          <a:prstGeom prst="rect">
            <a:avLst/>
          </a:prstGeom>
        </p:spPr>
      </p:pic>
      <p:pic>
        <p:nvPicPr>
          <p:cNvPr id="27" name="図 26" descr="グラフ, 棒グラフ&#10;&#10;自動的に生成された説明">
            <a:extLst>
              <a:ext uri="{FF2B5EF4-FFF2-40B4-BE49-F238E27FC236}">
                <a16:creationId xmlns:a16="http://schemas.microsoft.com/office/drawing/2014/main" id="{88C4517F-0DF7-654F-9DD4-D814A84F64AA}"/>
              </a:ext>
            </a:extLst>
          </p:cNvPr>
          <p:cNvPicPr>
            <a:picLocks noChangeAspect="1"/>
          </p:cNvPicPr>
          <p:nvPr/>
        </p:nvPicPr>
        <p:blipFill>
          <a:blip r:embed="rId13"/>
          <a:stretch>
            <a:fillRect/>
          </a:stretch>
        </p:blipFill>
        <p:spPr>
          <a:xfrm>
            <a:off x="1674709" y="5170506"/>
            <a:ext cx="1904636" cy="1210639"/>
          </a:xfrm>
          <a:prstGeom prst="rect">
            <a:avLst/>
          </a:prstGeom>
        </p:spPr>
      </p:pic>
      <p:sp>
        <p:nvSpPr>
          <p:cNvPr id="16" name="正方形/長方形 15">
            <a:extLst>
              <a:ext uri="{FF2B5EF4-FFF2-40B4-BE49-F238E27FC236}">
                <a16:creationId xmlns:a16="http://schemas.microsoft.com/office/drawing/2014/main" id="{2954A6BE-6989-0C41-98FA-FA8322BFF3E8}"/>
              </a:ext>
            </a:extLst>
          </p:cNvPr>
          <p:cNvSpPr/>
          <p:nvPr/>
        </p:nvSpPr>
        <p:spPr>
          <a:xfrm>
            <a:off x="11069782" y="0"/>
            <a:ext cx="1122218" cy="365126"/>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t>Quest</a:t>
            </a:r>
            <a:endParaRPr kumimoji="1" lang="ja-JP" altLang="en-US"/>
          </a:p>
        </p:txBody>
      </p:sp>
    </p:spTree>
    <p:extLst>
      <p:ext uri="{BB962C8B-B14F-4D97-AF65-F5344CB8AC3E}">
        <p14:creationId xmlns:p14="http://schemas.microsoft.com/office/powerpoint/2010/main" val="34852361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61951</TotalTime>
  <Words>6243</Words>
  <Application>Microsoft Macintosh PowerPoint</Application>
  <PresentationFormat>ワイド画面</PresentationFormat>
  <Paragraphs>459</Paragraphs>
  <Slides>22</Slides>
  <Notes>4</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22</vt:i4>
      </vt:variant>
    </vt:vector>
  </HeadingPairs>
  <TitlesOfParts>
    <vt:vector size="34" baseType="lpstr">
      <vt:lpstr>Meiryo UI</vt:lpstr>
      <vt:lpstr>SFMono-Regular</vt:lpstr>
      <vt:lpstr>システムフォント（レギュラー）</vt:lpstr>
      <vt:lpstr>游ゴシック</vt:lpstr>
      <vt:lpstr>Arial</vt:lpstr>
      <vt:lpstr>Calibri</vt:lpstr>
      <vt:lpstr>Calibri Light</vt:lpstr>
      <vt:lpstr>Menlo</vt:lpstr>
      <vt:lpstr>Monaco</vt:lpstr>
      <vt:lpstr>Roboto</vt:lpstr>
      <vt:lpstr>Wingdings</vt:lpstr>
      <vt:lpstr>Office テーマ</vt:lpstr>
      <vt:lpstr>TODO メモ</vt:lpstr>
      <vt:lpstr>【100knocks】</vt:lpstr>
      <vt:lpstr>2025/02/22</vt:lpstr>
      <vt:lpstr>2025/02/22</vt:lpstr>
      <vt:lpstr>2025/02/22</vt:lpstr>
      <vt:lpstr>2025/02/22</vt:lpstr>
      <vt:lpstr>【Quest】 自動車環境性能の改善</vt:lpstr>
      <vt:lpstr>2025/02/11</vt:lpstr>
      <vt:lpstr>2025/02/11</vt:lpstr>
      <vt:lpstr>2025/02/15</vt:lpstr>
      <vt:lpstr>2025/02/15</vt:lpstr>
      <vt:lpstr>2025/02/15</vt:lpstr>
      <vt:lpstr>Keiba Community</vt:lpstr>
      <vt:lpstr>PowerPoint プレゼンテーション</vt:lpstr>
      <vt:lpstr>PowerPoint プレゼンテーション</vt:lpstr>
      <vt:lpstr>2025/01/19</vt:lpstr>
      <vt:lpstr>手順</vt:lpstr>
      <vt:lpstr>2024/08/15</vt:lpstr>
      <vt:lpstr>PowerPoint プレゼンテーション</vt:lpstr>
      <vt:lpstr>Context Sensing</vt:lpstr>
      <vt:lpstr>2024/08/31</vt:lpstr>
      <vt:lpstr>2024/08/31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堀内健司</dc:creator>
  <cp:lastModifiedBy>堀内健司</cp:lastModifiedBy>
  <cp:revision>117</cp:revision>
  <dcterms:created xsi:type="dcterms:W3CDTF">2024-08-15T09:48:24Z</dcterms:created>
  <dcterms:modified xsi:type="dcterms:W3CDTF">2025-02-24T15:13:13Z</dcterms:modified>
</cp:coreProperties>
</file>